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61" r:id="rId5"/>
    <p:sldId id="260" r:id="rId6"/>
    <p:sldId id="266" r:id="rId7"/>
    <p:sldId id="267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53" d="100"/>
          <a:sy n="53" d="100"/>
        </p:scale>
        <p:origin x="-486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BB2091-24CA-453B-A3E3-163328CF9F39}" type="datetimeFigureOut">
              <a:rPr lang="ru-RU" smtClean="0"/>
              <a:t>14.11.2023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0D2C57-4A9C-499A-9A73-E0F465E684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42628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Был проведен мониторинг подходящих онлайн платформ по шахматам.</a:t>
            </a:r>
            <a:r>
              <a:rPr lang="ru-RU" baseline="0" dirty="0" smtClean="0"/>
              <a:t> В ходе которого было выявлено, что платформа </a:t>
            </a:r>
            <a:r>
              <a:rPr lang="ru-RU" baseline="0" dirty="0" err="1" smtClean="0"/>
              <a:t>Личесс</a:t>
            </a:r>
            <a:r>
              <a:rPr lang="ru-RU" baseline="0" dirty="0" smtClean="0"/>
              <a:t> более функциональна в решении поставленных задач. Я детально изучила возможности платформы, адаптировала и настроила образовательный процесс, что позволило в полном объеме реализовать программу.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0D2C57-4A9C-499A-9A73-E0F465E6840A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00600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Был проведен мониторинг подходящих онлайн платформ по шахматам.</a:t>
            </a:r>
            <a:r>
              <a:rPr lang="ru-RU" baseline="0" dirty="0" smtClean="0"/>
              <a:t> В ходе которого было выявлено, что платформа </a:t>
            </a:r>
            <a:r>
              <a:rPr lang="ru-RU" baseline="0" dirty="0" err="1" smtClean="0"/>
              <a:t>Личесс</a:t>
            </a:r>
            <a:r>
              <a:rPr lang="ru-RU" baseline="0" dirty="0" smtClean="0"/>
              <a:t> более функциональна в решении поставленных задач. Я детально изучила возможности платформы, адаптировала и настроила образовательный процесс, что позволило в полном объеме реализовать программу.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0D2C57-4A9C-499A-9A73-E0F465E6840A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00600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Был проведен мониторинг подходящих онлайн платформ по шахматам.</a:t>
            </a:r>
            <a:r>
              <a:rPr lang="ru-RU" baseline="0" dirty="0" smtClean="0"/>
              <a:t> В ходе которого было выявлено, что платформа </a:t>
            </a:r>
            <a:r>
              <a:rPr lang="ru-RU" baseline="0" dirty="0" err="1" smtClean="0"/>
              <a:t>Личесс</a:t>
            </a:r>
            <a:r>
              <a:rPr lang="ru-RU" baseline="0" dirty="0" smtClean="0"/>
              <a:t> более функциональна в решении поставленных задач. Я детально изучила возможности платформы, адаптировала и настроила образовательный процесс, что позволило в полном объеме реализовать программу.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0D2C57-4A9C-499A-9A73-E0F465E6840A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00600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BEEB9-85B6-4136-B5CD-B051FB91F8EB}" type="datetimeFigureOut">
              <a:rPr lang="ru-RU" smtClean="0"/>
              <a:t>14.11.2023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E6408-54B1-42FB-907D-2F0149E714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40186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BEEB9-85B6-4136-B5CD-B051FB91F8EB}" type="datetimeFigureOut">
              <a:rPr lang="ru-RU" smtClean="0"/>
              <a:t>14.11.2023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E6408-54B1-42FB-907D-2F0149E714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46071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BEEB9-85B6-4136-B5CD-B051FB91F8EB}" type="datetimeFigureOut">
              <a:rPr lang="ru-RU" smtClean="0"/>
              <a:t>14.11.2023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E6408-54B1-42FB-907D-2F0149E714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86201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BEEB9-85B6-4136-B5CD-B051FB91F8EB}" type="datetimeFigureOut">
              <a:rPr lang="ru-RU" smtClean="0"/>
              <a:t>14.11.2023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E6408-54B1-42FB-907D-2F0149E714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79215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BEEB9-85B6-4136-B5CD-B051FB91F8EB}" type="datetimeFigureOut">
              <a:rPr lang="ru-RU" smtClean="0"/>
              <a:t>14.11.2023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E6408-54B1-42FB-907D-2F0149E714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11994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BEEB9-85B6-4136-B5CD-B051FB91F8EB}" type="datetimeFigureOut">
              <a:rPr lang="ru-RU" smtClean="0"/>
              <a:t>14.11.2023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E6408-54B1-42FB-907D-2F0149E714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24185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BEEB9-85B6-4136-B5CD-B051FB91F8EB}" type="datetimeFigureOut">
              <a:rPr lang="ru-RU" smtClean="0"/>
              <a:t>14.11.2023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E6408-54B1-42FB-907D-2F0149E714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59532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BEEB9-85B6-4136-B5CD-B051FB91F8EB}" type="datetimeFigureOut">
              <a:rPr lang="ru-RU" smtClean="0"/>
              <a:t>14.11.2023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E6408-54B1-42FB-907D-2F0149E714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7139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BEEB9-85B6-4136-B5CD-B051FB91F8EB}" type="datetimeFigureOut">
              <a:rPr lang="ru-RU" smtClean="0"/>
              <a:t>14.11.2023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E6408-54B1-42FB-907D-2F0149E714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2332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BEEB9-85B6-4136-B5CD-B051FB91F8EB}" type="datetimeFigureOut">
              <a:rPr lang="ru-RU" smtClean="0"/>
              <a:t>14.11.2023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E6408-54B1-42FB-907D-2F0149E714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50970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BEEB9-85B6-4136-B5CD-B051FB91F8EB}" type="datetimeFigureOut">
              <a:rPr lang="ru-RU" smtClean="0"/>
              <a:t>14.11.2023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E6408-54B1-42FB-907D-2F0149E714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70607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1BEEB9-85B6-4136-B5CD-B051FB91F8EB}" type="datetimeFigureOut">
              <a:rPr lang="ru-RU" smtClean="0"/>
              <a:t>14.11.2023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FE6408-54B1-42FB-907D-2F0149E714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87189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16560" y="203200"/>
            <a:ext cx="1788160" cy="6410960"/>
          </a:xfrm>
          <a:solidFill>
            <a:srgbClr val="C00000"/>
          </a:solidFill>
        </p:spPr>
        <p:txBody>
          <a:bodyPr vert="vert270" anchor="t"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ru-RU" sz="20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МАСТЕР - КЛАСС НА ТЕМУ: </a:t>
            </a:r>
            <a:r>
              <a:rPr lang="en-US" sz="20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/>
            </a:r>
            <a:br>
              <a:rPr lang="en-US" sz="20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ru-RU" sz="20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«НОВЫЕ ФОРМЫ ОРГАНИЗАЦИИ ОБУЧЕНИЯ И ВОСПИТАНИЯ ДЕТЕЙ В ДОПОЛНИТЕЛЬНОМ ОБРАЗОВАНИИ»</a:t>
            </a:r>
            <a:r>
              <a:rPr lang="ru-RU" sz="2000" dirty="0" smtClean="0">
                <a:latin typeface="Verdana" panose="020B0604030504040204" pitchFamily="34" charset="0"/>
                <a:ea typeface="Verdana" panose="020B0604030504040204" pitchFamily="34" charset="0"/>
              </a:rPr>
              <a:t/>
            </a:r>
            <a:br>
              <a:rPr lang="ru-RU" sz="2000" dirty="0" smtClean="0">
                <a:latin typeface="Verdana" panose="020B0604030504040204" pitchFamily="34" charset="0"/>
                <a:ea typeface="Verdana" panose="020B0604030504040204" pitchFamily="34" charset="0"/>
              </a:rPr>
            </a:br>
            <a:endParaRPr lang="ru-RU" sz="20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392679" y="584200"/>
            <a:ext cx="9646921" cy="6410960"/>
          </a:xfrm>
          <a:noFill/>
        </p:spPr>
        <p:txBody>
          <a:bodyPr>
            <a:normAutofit/>
          </a:bodyPr>
          <a:lstStyle/>
          <a:p>
            <a:pPr algn="l">
              <a:lnSpc>
                <a:spcPct val="100000"/>
              </a:lnSpc>
            </a:pPr>
            <a:r>
              <a:rPr lang="ru-RU" sz="3200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О </a:t>
            </a:r>
          </a:p>
          <a:p>
            <a:pPr algn="l">
              <a:lnSpc>
                <a:spcPct val="100000"/>
              </a:lnSpc>
            </a:pPr>
            <a:r>
              <a:rPr lang="ru-RU" sz="3200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ПРИМЕНЕНИИ ЦИФРОВЫХ ОБРАЗОВАТЕЛЬНЫХ ТЕХНОЛОГИЙ В ОБУЧЕНИИ ИГРЕ В ШАХМАТЫ</a:t>
            </a:r>
          </a:p>
          <a:p>
            <a:pPr algn="r">
              <a:lnSpc>
                <a:spcPts val="1500"/>
              </a:lnSpc>
            </a:pPr>
            <a:endParaRPr lang="ru-RU" sz="3200" dirty="0" smtClean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r">
              <a:lnSpc>
                <a:spcPts val="1500"/>
              </a:lnSpc>
            </a:pPr>
            <a:endParaRPr lang="ru-RU" sz="2000" dirty="0" smtClean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r">
              <a:lnSpc>
                <a:spcPts val="1500"/>
              </a:lnSpc>
            </a:pPr>
            <a:endParaRPr lang="ru-RU" sz="2000" dirty="0" smtClean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r">
              <a:lnSpc>
                <a:spcPts val="1500"/>
              </a:lnSpc>
            </a:pPr>
            <a:r>
              <a:rPr lang="ru-RU" sz="2000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</a:p>
          <a:p>
            <a:pPr algn="r">
              <a:lnSpc>
                <a:spcPts val="1500"/>
              </a:lnSpc>
            </a:pPr>
            <a:r>
              <a:rPr lang="ru-RU" sz="2000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Пономаренко Наталия Владимировна,</a:t>
            </a:r>
          </a:p>
          <a:p>
            <a:pPr algn="r">
              <a:lnSpc>
                <a:spcPts val="1500"/>
              </a:lnSpc>
            </a:pPr>
            <a:r>
              <a:rPr lang="ru-RU" sz="2000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педагог дополнительного образования</a:t>
            </a:r>
          </a:p>
          <a:p>
            <a:pPr algn="r">
              <a:lnSpc>
                <a:spcPts val="1500"/>
              </a:lnSpc>
            </a:pPr>
            <a:r>
              <a:rPr lang="ru-RU" sz="2000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МАУДО ДЮЦ «Московский»</a:t>
            </a:r>
          </a:p>
          <a:p>
            <a:pPr algn="r">
              <a:lnSpc>
                <a:spcPct val="100000"/>
              </a:lnSpc>
            </a:pPr>
            <a:endParaRPr lang="ru-RU" sz="2000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>
              <a:lnSpc>
                <a:spcPct val="100000"/>
              </a:lnSpc>
            </a:pPr>
            <a:endParaRPr lang="ru-RU" sz="2000" dirty="0" smtClean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>
              <a:lnSpc>
                <a:spcPts val="1500"/>
              </a:lnSpc>
            </a:pPr>
            <a:r>
              <a:rPr lang="ru-RU" sz="1600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г. Калининград</a:t>
            </a:r>
          </a:p>
          <a:p>
            <a:pPr>
              <a:lnSpc>
                <a:spcPts val="1500"/>
              </a:lnSpc>
            </a:pPr>
            <a:r>
              <a:rPr lang="ru-RU" sz="1600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2023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94975" y="203200"/>
            <a:ext cx="1444625" cy="15188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3003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38451" y="203200"/>
            <a:ext cx="7048500" cy="6087110"/>
          </a:xfrm>
          <a:noFill/>
        </p:spPr>
        <p:txBody>
          <a:bodyPr>
            <a:normAutofit/>
          </a:bodyPr>
          <a:lstStyle/>
          <a:p>
            <a:pPr algn="r">
              <a:lnSpc>
                <a:spcPts val="1500"/>
              </a:lnSpc>
            </a:pPr>
            <a:endParaRPr lang="ru-RU" sz="2000" dirty="0" smtClean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r">
              <a:lnSpc>
                <a:spcPts val="1500"/>
              </a:lnSpc>
            </a:pPr>
            <a:endParaRPr lang="ru-RU" sz="2000" dirty="0" smtClean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r">
              <a:lnSpc>
                <a:spcPct val="100000"/>
              </a:lnSpc>
            </a:pPr>
            <a:endParaRPr lang="ru-RU" sz="2000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>
              <a:lnSpc>
                <a:spcPct val="100000"/>
              </a:lnSpc>
            </a:pPr>
            <a:endParaRPr lang="ru-RU" sz="2000" dirty="0" smtClean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58450" y="203199"/>
            <a:ext cx="1581150" cy="1662425"/>
          </a:xfrm>
          <a:prstGeom prst="rect">
            <a:avLst/>
          </a:prstGeom>
        </p:spPr>
      </p:pic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>
          <a:xfrm>
            <a:off x="419100" y="203199"/>
            <a:ext cx="9848850" cy="6360008"/>
          </a:xfrm>
          <a:solidFill>
            <a:srgbClr val="C00000"/>
          </a:solidFill>
        </p:spPr>
        <p:txBody>
          <a:bodyPr anchor="t">
            <a:normAutofit/>
          </a:bodyPr>
          <a:lstStyle/>
          <a:p>
            <a:pPr algn="l"/>
            <a:r>
              <a:rPr lang="ru-RU" sz="3200" dirty="0" smtClean="0">
                <a:latin typeface="Verdana" panose="020B0604030504040204" pitchFamily="34" charset="0"/>
                <a:ea typeface="Verdana" panose="020B0604030504040204" pitchFamily="34" charset="0"/>
              </a:rPr>
              <a:t/>
            </a:r>
            <a:br>
              <a:rPr lang="ru-RU" sz="3200" dirty="0" smtClean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ru-RU" sz="32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ЦИФРОВАЯ ТРАНСФОРМАЦИЯ </a:t>
            </a:r>
            <a:br>
              <a:rPr lang="ru-RU" sz="32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ru-RU" sz="32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ИГРЫ В ШАХМАТЫ – ЧТО ЭТО?</a:t>
            </a:r>
            <a:r>
              <a:rPr lang="ru-RU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/>
            </a:r>
            <a:br>
              <a:rPr lang="ru-RU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ru-RU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/>
            </a:r>
            <a:br>
              <a:rPr lang="ru-RU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ru-RU" sz="53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ПОПУЛЯРИЗАЦИЯ ШАХМАТ НА ОСНОВЕ СОВРЕМЕННЫХ</a:t>
            </a:r>
            <a:br>
              <a:rPr lang="ru-RU" sz="53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ru-RU" sz="53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ПЕДАГОГИЧЕСКИХ И ЦИФРОВЫХ ТЕХНОЛОГИЙ</a:t>
            </a:r>
            <a:endParaRPr lang="ru-RU" sz="53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8747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16560" y="203200"/>
            <a:ext cx="612140" cy="6410960"/>
          </a:xfrm>
          <a:solidFill>
            <a:srgbClr val="C00000"/>
          </a:solidFill>
        </p:spPr>
        <p:txBody>
          <a:bodyPr vert="vert270" anchor="ctr">
            <a:noAutofit/>
          </a:bodyPr>
          <a:lstStyle/>
          <a:p>
            <a:pPr>
              <a:lnSpc>
                <a:spcPct val="150000"/>
              </a:lnSpc>
            </a:pPr>
            <a:r>
              <a:rPr lang="en-US" sz="32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COVID-19</a:t>
            </a:r>
            <a:endParaRPr lang="ru-RU" sz="3200" b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3499" y="419100"/>
            <a:ext cx="9801226" cy="3724275"/>
          </a:xfrm>
          <a:noFill/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lang="ru-RU" sz="3200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СЛОЖИВШАЯСЯ В 2020 г. СИТУАЦИЯ В СФЕРЕ ОБРАЗОВАНИЯ, ВЫЗВАННАЯ </a:t>
            </a:r>
            <a:r>
              <a:rPr lang="ru-RU" sz="3200" b="0" i="0" dirty="0" smtClean="0">
                <a:solidFill>
                  <a:srgbClr val="C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КОРОНАВИРУСНОЙ ИНФЕКЦИЕЙ, </a:t>
            </a:r>
            <a:r>
              <a:rPr lang="ru-RU" sz="3200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ПОСЛУЖИЛА СТИМУЛОМ К РАЗВИТИЮ ЦИФРОВИЗАЦИИ ШАХМАТ</a:t>
            </a:r>
          </a:p>
          <a:p>
            <a:pPr algn="l">
              <a:lnSpc>
                <a:spcPct val="150000"/>
              </a:lnSpc>
            </a:pPr>
            <a:endParaRPr lang="ru-RU" sz="3200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l">
              <a:lnSpc>
                <a:spcPct val="150000"/>
              </a:lnSpc>
            </a:pPr>
            <a:endParaRPr lang="ru-RU" sz="3200" dirty="0" smtClean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94975" y="203200"/>
            <a:ext cx="1444625" cy="1518882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74486" y="3943881"/>
            <a:ext cx="4365114" cy="26702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8590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38451" y="203200"/>
            <a:ext cx="7048500" cy="6087110"/>
          </a:xfrm>
          <a:noFill/>
        </p:spPr>
        <p:txBody>
          <a:bodyPr>
            <a:normAutofit/>
          </a:bodyPr>
          <a:lstStyle/>
          <a:p>
            <a:pPr algn="r">
              <a:lnSpc>
                <a:spcPts val="1500"/>
              </a:lnSpc>
            </a:pPr>
            <a:endParaRPr lang="ru-RU" sz="2000" dirty="0" smtClean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r">
              <a:lnSpc>
                <a:spcPts val="1500"/>
              </a:lnSpc>
            </a:pPr>
            <a:endParaRPr lang="ru-RU" sz="2000" dirty="0" smtClean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r">
              <a:lnSpc>
                <a:spcPct val="100000"/>
              </a:lnSpc>
            </a:pPr>
            <a:endParaRPr lang="ru-RU" sz="2000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>
              <a:lnSpc>
                <a:spcPct val="100000"/>
              </a:lnSpc>
            </a:pPr>
            <a:endParaRPr lang="ru-RU" sz="2000" dirty="0" smtClean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9402" y="400049"/>
            <a:ext cx="1581150" cy="1662425"/>
          </a:xfrm>
          <a:prstGeom prst="rect">
            <a:avLst/>
          </a:prstGeom>
        </p:spPr>
      </p:pic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>
          <a:xfrm>
            <a:off x="704850" y="400049"/>
            <a:ext cx="9677400" cy="6163157"/>
          </a:xfrm>
          <a:solidFill>
            <a:srgbClr val="C00000"/>
          </a:solidFill>
        </p:spPr>
        <p:txBody>
          <a:bodyPr anchor="t">
            <a:normAutofit/>
          </a:bodyPr>
          <a:lstStyle/>
          <a:p>
            <a:pPr algn="l"/>
            <a:r>
              <a:rPr lang="ru-RU" sz="54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ПОСТАВЛЕННЫЕ ЗАДАЧИ:</a:t>
            </a:r>
            <a:r>
              <a:rPr lang="ru-RU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/>
            </a:r>
            <a:br>
              <a:rPr lang="ru-RU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ru-RU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/>
            </a:r>
            <a:br>
              <a:rPr lang="ru-RU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ru-RU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/>
            </a:r>
            <a:br>
              <a:rPr lang="ru-RU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ru-RU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/>
            </a:r>
            <a:br>
              <a:rPr lang="ru-RU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ru-RU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/>
            </a:r>
            <a:br>
              <a:rPr lang="ru-RU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ru-RU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/>
            </a:r>
            <a:br>
              <a:rPr lang="ru-RU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endParaRPr lang="ru-RU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57250" y="1846574"/>
            <a:ext cx="12172950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ru-RU" sz="26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СОХРАНЕНИЕ КОНТИНГЕНТА ОБУЧАЮЩИХСЯ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ru-RU" sz="26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ПОИСК ЦИФРОВОЙ ПЛОЩАДКИ ДЛЯ </a:t>
            </a:r>
          </a:p>
          <a:p>
            <a:pPr>
              <a:lnSpc>
                <a:spcPct val="150000"/>
              </a:lnSpc>
            </a:pPr>
            <a:r>
              <a:rPr lang="ru-RU" sz="26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ПРОВЕДЕНИЯ ЗАНЯТИЙ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ru-RU" sz="26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ПОИСК СИСТЕМЫ ОЦЕНИВАНИЯ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ru-RU" sz="26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ПРОВЕДЕНИЕ ОНЛАЙН МЕРОПРИЯТИЙ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ru-RU" sz="26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ДОСТУПНОСТЬ ЦИФРОВОЙ СРЕДЫ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ru-RU" sz="2800" dirty="0" smtClean="0"/>
          </a:p>
          <a:p>
            <a:pPr marL="285750" indent="-285750">
              <a:buFont typeface="Wingdings" panose="05000000000000000000" pitchFamily="2" charset="2"/>
              <a:buChar char="q"/>
            </a:pPr>
            <a:endParaRPr lang="ru-RU" sz="2800" dirty="0" smtClean="0"/>
          </a:p>
          <a:p>
            <a:pPr marL="285750" indent="-285750">
              <a:buFont typeface="Wingdings" panose="05000000000000000000" pitchFamily="2" charset="2"/>
              <a:buChar char="q"/>
            </a:pP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120390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16560" y="203200"/>
            <a:ext cx="612140" cy="6410960"/>
          </a:xfrm>
          <a:solidFill>
            <a:srgbClr val="C00000"/>
          </a:solidFill>
        </p:spPr>
        <p:txBody>
          <a:bodyPr vert="vert270" anchor="ctr">
            <a:noAutofit/>
          </a:bodyPr>
          <a:lstStyle/>
          <a:p>
            <a:pPr>
              <a:lnSpc>
                <a:spcPct val="150000"/>
              </a:lnSpc>
            </a:pPr>
            <a:r>
              <a:rPr lang="ru-RU" sz="32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АНАЛИЗ</a:t>
            </a:r>
            <a:endParaRPr lang="ru-RU" sz="3200" b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94975" y="203200"/>
            <a:ext cx="1444625" cy="151888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466056" y="567651"/>
            <a:ext cx="2352675" cy="461665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LICHESS.ORG</a:t>
            </a:r>
            <a:endParaRPr lang="ru-RU" sz="24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210300" y="500976"/>
            <a:ext cx="2305050" cy="461665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lvl="0"/>
            <a:r>
              <a:rPr lang="en-US" sz="2400" dirty="0">
                <a:solidFill>
                  <a:prstClr val="white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CHESS</a:t>
            </a:r>
            <a:r>
              <a:rPr lang="ru-RU" sz="2400" dirty="0">
                <a:solidFill>
                  <a:prstClr val="white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</a:t>
            </a:r>
            <a:r>
              <a:rPr lang="en-US" sz="2400" dirty="0">
                <a:solidFill>
                  <a:prstClr val="white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COM</a:t>
            </a:r>
            <a:endParaRPr lang="ru-RU" sz="2400" dirty="0">
              <a:solidFill>
                <a:prstClr val="white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352550" y="1560214"/>
            <a:ext cx="4459287" cy="67223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ts val="1900"/>
              </a:lnSpc>
              <a:buFont typeface="Wingdings" panose="05000000000000000000" pitchFamily="2" charset="2"/>
              <a:buChar char="ü"/>
            </a:pPr>
            <a:r>
              <a:rPr lang="ru-RU" sz="2000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Обучение игре в шахматы</a:t>
            </a:r>
          </a:p>
          <a:p>
            <a:pPr>
              <a:lnSpc>
                <a:spcPts val="1900"/>
              </a:lnSpc>
            </a:pPr>
            <a:endParaRPr lang="ru-RU" sz="2000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285750" indent="-285750">
              <a:lnSpc>
                <a:spcPts val="1900"/>
              </a:lnSpc>
              <a:buFont typeface="Wingdings" panose="05000000000000000000" pitchFamily="2" charset="2"/>
              <a:buChar char="ü"/>
            </a:pPr>
            <a:r>
              <a:rPr lang="ru-RU" sz="2000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Создание </a:t>
            </a:r>
            <a:r>
              <a:rPr lang="ru-RU" sz="2000" dirty="0" err="1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разноуровневых</a:t>
            </a:r>
            <a:r>
              <a:rPr lang="ru-RU" sz="2000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онлайн турниров</a:t>
            </a:r>
          </a:p>
          <a:p>
            <a:pPr>
              <a:lnSpc>
                <a:spcPts val="1900"/>
              </a:lnSpc>
            </a:pPr>
            <a:endParaRPr lang="ru-RU" sz="2000" dirty="0" smtClean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285750" indent="-285750">
              <a:lnSpc>
                <a:spcPts val="1900"/>
              </a:lnSpc>
              <a:buFont typeface="Wingdings" panose="05000000000000000000" pitchFamily="2" charset="2"/>
              <a:buChar char="ü"/>
            </a:pPr>
            <a:r>
              <a:rPr lang="ru-RU" sz="2000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Решение шахматных задач</a:t>
            </a:r>
          </a:p>
          <a:p>
            <a:pPr marL="285750" indent="-285750">
              <a:lnSpc>
                <a:spcPts val="1900"/>
              </a:lnSpc>
              <a:buFont typeface="Wingdings" panose="05000000000000000000" pitchFamily="2" charset="2"/>
              <a:buChar char="ü"/>
            </a:pPr>
            <a:endParaRPr lang="ru-RU" sz="2000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285750" indent="-285750">
              <a:lnSpc>
                <a:spcPts val="1900"/>
              </a:lnSpc>
              <a:buFont typeface="Wingdings" panose="05000000000000000000" pitchFamily="2" charset="2"/>
              <a:buChar char="ü"/>
            </a:pPr>
            <a:r>
              <a:rPr lang="ru-RU" sz="2000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Наличие демонстрационной доски</a:t>
            </a:r>
          </a:p>
          <a:p>
            <a:pPr marL="285750" indent="-285750">
              <a:lnSpc>
                <a:spcPts val="1900"/>
              </a:lnSpc>
              <a:buFont typeface="Wingdings" panose="05000000000000000000" pitchFamily="2" charset="2"/>
              <a:buChar char="ü"/>
            </a:pPr>
            <a:endParaRPr lang="ru-RU" sz="2000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285750" indent="-285750">
              <a:lnSpc>
                <a:spcPts val="1900"/>
              </a:lnSpc>
              <a:buFont typeface="Wingdings" panose="05000000000000000000" pitchFamily="2" charset="2"/>
              <a:buChar char="ü"/>
            </a:pPr>
            <a:r>
              <a:rPr lang="ru-RU" sz="2000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Отслеживание выполнения домашнего задания</a:t>
            </a:r>
          </a:p>
          <a:p>
            <a:pPr marL="285750" indent="-285750">
              <a:lnSpc>
                <a:spcPts val="1900"/>
              </a:lnSpc>
              <a:buFont typeface="Wingdings" panose="05000000000000000000" pitchFamily="2" charset="2"/>
              <a:buChar char="ü"/>
            </a:pPr>
            <a:endParaRPr lang="ru-RU" sz="2000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285750" indent="-285750">
              <a:lnSpc>
                <a:spcPts val="1900"/>
              </a:lnSpc>
              <a:buFont typeface="Wingdings" panose="05000000000000000000" pitchFamily="2" charset="2"/>
              <a:buChar char="ü"/>
            </a:pPr>
            <a:r>
              <a:rPr lang="ru-RU" sz="2000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Запись и сохранение сыгранных партий</a:t>
            </a:r>
          </a:p>
          <a:p>
            <a:pPr marL="285750" indent="-285750">
              <a:lnSpc>
                <a:spcPts val="1900"/>
              </a:lnSpc>
              <a:buFont typeface="Wingdings" panose="05000000000000000000" pitchFamily="2" charset="2"/>
              <a:buChar char="ü"/>
            </a:pPr>
            <a:endParaRPr lang="ru-RU" sz="2000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285750" indent="-285750">
              <a:lnSpc>
                <a:spcPts val="1900"/>
              </a:lnSpc>
              <a:buFont typeface="Wingdings" panose="05000000000000000000" pitchFamily="2" charset="2"/>
              <a:buChar char="ü"/>
            </a:pPr>
            <a:r>
              <a:rPr lang="ru-RU" sz="2000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Хранение большого объёма данных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ru-RU" sz="2000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en-US" sz="2000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en-US" dirty="0" smtClean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en-US" dirty="0" smtClean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en-US" dirty="0" smtClean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en-US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ru-RU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134894" y="1560214"/>
            <a:ext cx="4460081" cy="54695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2000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Обучение игре в шахматы</a:t>
            </a:r>
          </a:p>
          <a:p>
            <a:endParaRPr lang="ru-RU" sz="2000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2000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Решение шахматных задач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ru-RU" sz="2000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2000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Запись и сохранение сыгранных партий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ru-RU" sz="2000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2000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Сопутствующая реклама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ru-RU" sz="2000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2000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Много платного контента</a:t>
            </a:r>
            <a:endParaRPr lang="en-US" sz="2000" dirty="0" smtClean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ru-RU" sz="2000" dirty="0" smtClean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ru-RU" sz="2000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ru-RU" sz="2000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en-US" dirty="0" smtClean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en-US" dirty="0" smtClean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en-US" dirty="0" smtClean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en-US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ru-RU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1842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16560" y="203200"/>
            <a:ext cx="612140" cy="6410960"/>
          </a:xfrm>
          <a:solidFill>
            <a:srgbClr val="C00000"/>
          </a:solidFill>
        </p:spPr>
        <p:txBody>
          <a:bodyPr vert="vert270" anchor="ctr">
            <a:noAutofit/>
          </a:bodyPr>
          <a:lstStyle/>
          <a:p>
            <a:pPr>
              <a:lnSpc>
                <a:spcPct val="150000"/>
              </a:lnSpc>
            </a:pPr>
            <a:r>
              <a:rPr lang="ru-RU" sz="32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ЗАНЯТИЯ</a:t>
            </a:r>
            <a:endParaRPr lang="ru-RU" sz="3200" b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43483" y="203199"/>
            <a:ext cx="4796118" cy="504264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466056" y="567651"/>
            <a:ext cx="2352675" cy="461665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Как педагог</a:t>
            </a:r>
            <a:endParaRPr lang="ru-RU" sz="24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352550" y="1560214"/>
            <a:ext cx="4459287" cy="66582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ts val="1900"/>
              </a:lnSpc>
              <a:buFont typeface="Wingdings" panose="05000000000000000000" pitchFamily="2" charset="2"/>
              <a:buChar char="ü"/>
            </a:pPr>
            <a:r>
              <a:rPr lang="ru-RU" sz="2000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Я провожу онлайн занятия с демонстрацией шахматной доски</a:t>
            </a:r>
            <a:endParaRPr lang="ru-RU" sz="2000" dirty="0" smtClean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>
              <a:lnSpc>
                <a:spcPts val="1900"/>
              </a:lnSpc>
            </a:pPr>
            <a:endParaRPr lang="ru-RU" sz="2000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285750" indent="-285750">
              <a:lnSpc>
                <a:spcPts val="1900"/>
              </a:lnSpc>
              <a:buFont typeface="Wingdings" panose="05000000000000000000" pitchFamily="2" charset="2"/>
              <a:buChar char="ü"/>
            </a:pPr>
            <a:r>
              <a:rPr lang="ru-RU" sz="2000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Рассылаю домашнее задание через встроенный мессенджер на платформе</a:t>
            </a:r>
            <a:endParaRPr lang="ru-RU" sz="2000" dirty="0" smtClean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>
              <a:lnSpc>
                <a:spcPts val="1900"/>
              </a:lnSpc>
            </a:pPr>
            <a:endParaRPr lang="ru-RU" sz="2000" dirty="0" smtClean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285750" indent="-285750">
              <a:lnSpc>
                <a:spcPts val="1900"/>
              </a:lnSpc>
              <a:buFont typeface="Wingdings" panose="05000000000000000000" pitchFamily="2" charset="2"/>
              <a:buChar char="ü"/>
            </a:pPr>
            <a:r>
              <a:rPr lang="ru-RU" sz="2000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Отслеживаю и анализирую работу и прогресс своих учеников.</a:t>
            </a:r>
            <a:endParaRPr lang="ru-RU" sz="2000" dirty="0" smtClean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285750" indent="-285750">
              <a:lnSpc>
                <a:spcPts val="1900"/>
              </a:lnSpc>
              <a:buFont typeface="Wingdings" panose="05000000000000000000" pitchFamily="2" charset="2"/>
              <a:buChar char="ü"/>
            </a:pPr>
            <a:endParaRPr lang="ru-RU" sz="2000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285750" indent="-285750">
              <a:lnSpc>
                <a:spcPts val="1900"/>
              </a:lnSpc>
              <a:buFont typeface="Wingdings" panose="05000000000000000000" pitchFamily="2" charset="2"/>
              <a:buChar char="ü"/>
            </a:pPr>
            <a:r>
              <a:rPr lang="ru-RU" sz="2000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Организовываю шахматные онлайн турниры и матчи для своих учеников.</a:t>
            </a:r>
            <a:endParaRPr lang="ru-RU" sz="2000" dirty="0" smtClean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285750" indent="-285750">
              <a:lnSpc>
                <a:spcPts val="1900"/>
              </a:lnSpc>
              <a:buFont typeface="Wingdings" panose="05000000000000000000" pitchFamily="2" charset="2"/>
              <a:buChar char="ü"/>
            </a:pPr>
            <a:endParaRPr lang="ru-RU" sz="2000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285750" indent="-285750">
              <a:lnSpc>
                <a:spcPts val="1900"/>
              </a:lnSpc>
              <a:buFont typeface="Wingdings" panose="05000000000000000000" pitchFamily="2" charset="2"/>
              <a:buChar char="ü"/>
            </a:pPr>
            <a:r>
              <a:rPr lang="ru-RU" sz="2000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Отслеживание выполнения домашнего задания</a:t>
            </a:r>
          </a:p>
          <a:p>
            <a:pPr>
              <a:lnSpc>
                <a:spcPts val="1900"/>
              </a:lnSpc>
            </a:pPr>
            <a:endParaRPr lang="ru-RU" sz="2000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en-US" sz="2000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en-US" dirty="0" smtClean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en-US" dirty="0" smtClean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en-US" dirty="0" smtClean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en-US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ru-RU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134894" y="1560214"/>
            <a:ext cx="4460081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000" dirty="0" smtClean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ru-RU" sz="2000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ru-RU" sz="2000" dirty="0" smtClean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ru-RU" sz="2000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ru-RU" sz="2000" dirty="0" smtClean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ru-RU" sz="2000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ru-RU" sz="2000" dirty="0" smtClean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ru-RU" sz="2000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en-US" sz="2000" dirty="0" smtClean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ru-RU" sz="2000" dirty="0" smtClean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ru-RU" sz="2000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ru-RU" sz="2000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en-US" dirty="0" smtClean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en-US" dirty="0" smtClean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en-US" dirty="0" smtClean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en-US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ru-RU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3001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16560" y="203200"/>
            <a:ext cx="612140" cy="6410960"/>
          </a:xfrm>
          <a:solidFill>
            <a:srgbClr val="C00000"/>
          </a:solidFill>
        </p:spPr>
        <p:txBody>
          <a:bodyPr vert="vert270" anchor="ctr">
            <a:noAutofit/>
          </a:bodyPr>
          <a:lstStyle/>
          <a:p>
            <a:pPr>
              <a:lnSpc>
                <a:spcPct val="150000"/>
              </a:lnSpc>
            </a:pPr>
            <a:r>
              <a:rPr lang="ru-RU" sz="32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ЗАНЯТИЯ</a:t>
            </a:r>
            <a:endParaRPr lang="ru-RU" sz="3200" b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43483" y="203199"/>
            <a:ext cx="4796118" cy="504264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466056" y="567651"/>
            <a:ext cx="2352675" cy="461665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Опыт работы</a:t>
            </a:r>
            <a:endParaRPr lang="ru-RU" sz="24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352550" y="1560214"/>
            <a:ext cx="4459287" cy="42216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ts val="1900"/>
              </a:lnSpc>
              <a:buFont typeface="Wingdings" panose="05000000000000000000" pitchFamily="2" charset="2"/>
              <a:buChar char="ü"/>
            </a:pPr>
            <a:endParaRPr lang="ru-RU" sz="2000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285750" indent="-285750">
              <a:lnSpc>
                <a:spcPts val="1900"/>
              </a:lnSpc>
              <a:buFont typeface="Wingdings" panose="05000000000000000000" pitchFamily="2" charset="2"/>
              <a:buChar char="ü"/>
            </a:pPr>
            <a:r>
              <a:rPr lang="ru-RU" sz="2000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Хочу поделиться с вами опытом работы на платформе </a:t>
            </a:r>
            <a:r>
              <a:rPr lang="ru-RU" sz="2000" dirty="0" err="1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Личесс</a:t>
            </a:r>
            <a:r>
              <a:rPr lang="ru-RU" sz="2000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(</a:t>
            </a:r>
            <a:r>
              <a:rPr lang="en-US" sz="2000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Lichess.org) </a:t>
            </a:r>
            <a:r>
              <a:rPr lang="ru-RU" sz="2000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в подготовленной видео инструкции : «Применение цифровых образовательных технологий в обучении игре в шахматы».</a:t>
            </a:r>
            <a:endParaRPr lang="ru-RU" sz="2000" dirty="0" smtClean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>
              <a:lnSpc>
                <a:spcPts val="1900"/>
              </a:lnSpc>
            </a:pPr>
            <a:endParaRPr lang="ru-RU" sz="2000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en-US" sz="2000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en-US" dirty="0" smtClean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en-US" dirty="0" smtClean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en-US" dirty="0" smtClean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en-US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ru-RU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134894" y="1560214"/>
            <a:ext cx="4460081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000" dirty="0" smtClean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ru-RU" sz="2000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ru-RU" sz="2000" dirty="0" smtClean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ru-RU" sz="2000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ru-RU" sz="2000" dirty="0" smtClean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ru-RU" sz="2000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ru-RU" sz="2000" dirty="0" smtClean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ru-RU" sz="2000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en-US" sz="2000" dirty="0" smtClean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ru-RU" sz="2000" dirty="0" smtClean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ru-RU" sz="2000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ru-RU" sz="2000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en-US" dirty="0" smtClean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en-US" dirty="0" smtClean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en-US" dirty="0" smtClean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en-US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ru-RU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5171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319</TotalTime>
  <Words>336</Words>
  <Application>Microsoft Office PowerPoint</Application>
  <PresentationFormat>Произвольный</PresentationFormat>
  <Paragraphs>126</Paragraphs>
  <Slides>7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МАСТЕР - КЛАСС НА ТЕМУ:  «НОВЫЕ ФОРМЫ ОРГАНИЗАЦИИ ОБУЧЕНИЯ И ВОСПИТАНИЯ ДЕТЕЙ В ДОПОЛНИТЕЛЬНОМ ОБРАЗОВАНИИ» </vt:lpstr>
      <vt:lpstr> ЦИФРОВАЯ ТРАНСФОРМАЦИЯ  ИГРЫ В ШАХМАТЫ – ЧТО ЭТО?  ПОПУЛЯРИЗАЦИЯ ШАХМАТ НА ОСНОВЕ СОВРЕМЕННЫХ ПЕДАГОГИЧЕСКИХ И ЦИФРОВЫХ ТЕХНОЛОГИЙ</vt:lpstr>
      <vt:lpstr>COVID-19</vt:lpstr>
      <vt:lpstr>ПОСТАВЛЕННЫЕ ЗАДАЧИ:      </vt:lpstr>
      <vt:lpstr>АНАЛИЗ</vt:lpstr>
      <vt:lpstr>ЗАНЯТИЯ</vt:lpstr>
      <vt:lpstr>ЗАНЯТИЯ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МАСТЕР - КЛАСС НА ТЕМУ:  «НОВЫЕ ФОРМЫ ОРГАНИЗАЦИИ ОБУЧЕНИЯ И ВОСПИТАНИЯ ДЕТЕЙ В ДОПОЛНИТЕЛЬНОМ ОБРАЗОВАНИИ»</dc:title>
  <dc:creator>Екатерина</dc:creator>
  <cp:lastModifiedBy>User</cp:lastModifiedBy>
  <cp:revision>58</cp:revision>
  <dcterms:created xsi:type="dcterms:W3CDTF">2023-02-07T19:22:50Z</dcterms:created>
  <dcterms:modified xsi:type="dcterms:W3CDTF">2023-11-14T07:19:21Z</dcterms:modified>
</cp:coreProperties>
</file>