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80" r:id="rId23"/>
    <p:sldId id="277" r:id="rId24"/>
    <p:sldId id="278" r:id="rId25"/>
    <p:sldId id="279" r:id="rId26"/>
  </p:sldIdLst>
  <p:sldSz cx="12192000" cy="6858000"/>
  <p:notesSz cx="6888163" cy="100187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30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image" Target="../media/image4.jpeg"/><Relationship Id="rId4" Type="http://schemas.openxmlformats.org/officeDocument/2006/relationships/image" Target="../media/image7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1DC573-71C3-412A-A318-6253E61A01B3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271FB63-9BC1-4920-A6FE-68CA20CFA051}">
      <dgm:prSet phldrT="[Текст]"/>
      <dgm:spPr/>
      <dgm:t>
        <a:bodyPr/>
        <a:lstStyle/>
        <a:p>
          <a:r>
            <a:rPr lang="ru-RU" dirty="0" smtClean="0"/>
            <a:t>Польза</a:t>
          </a:r>
        </a:p>
        <a:p>
          <a:r>
            <a:rPr lang="ru-RU" dirty="0" smtClean="0"/>
            <a:t>шахмат</a:t>
          </a:r>
          <a:endParaRPr lang="ru-RU" dirty="0"/>
        </a:p>
      </dgm:t>
    </dgm:pt>
    <dgm:pt modelId="{4CF15080-AD44-4EE6-9797-096148E6FA42}" type="parTrans" cxnId="{2FFB4F4D-7FF8-49D0-8E15-6F56161CE5CD}">
      <dgm:prSet/>
      <dgm:spPr/>
      <dgm:t>
        <a:bodyPr/>
        <a:lstStyle/>
        <a:p>
          <a:endParaRPr lang="ru-RU"/>
        </a:p>
      </dgm:t>
    </dgm:pt>
    <dgm:pt modelId="{6AD7E690-3FE0-484D-A0E6-D335AC9EE5DD}" type="sibTrans" cxnId="{2FFB4F4D-7FF8-49D0-8E15-6F56161CE5CD}">
      <dgm:prSet/>
      <dgm:spPr/>
      <dgm:t>
        <a:bodyPr/>
        <a:lstStyle/>
        <a:p>
          <a:endParaRPr lang="ru-RU"/>
        </a:p>
      </dgm:t>
    </dgm:pt>
    <dgm:pt modelId="{5F821855-6D76-4E92-B876-8082A5D8B6AF}">
      <dgm:prSet phldrT="[Текст]"/>
      <dgm:spPr/>
      <dgm:t>
        <a:bodyPr/>
        <a:lstStyle/>
        <a:p>
          <a:r>
            <a:rPr lang="ru-RU" dirty="0" smtClean="0"/>
            <a:t>Особенности УМК «Шахматы в школе»</a:t>
          </a:r>
          <a:endParaRPr lang="ru-RU" dirty="0"/>
        </a:p>
      </dgm:t>
    </dgm:pt>
    <dgm:pt modelId="{9EF84F44-6BF8-4954-8479-42F2A681D96A}" type="parTrans" cxnId="{E437190D-9EAC-4432-8F18-17D17765C5B5}">
      <dgm:prSet/>
      <dgm:spPr/>
      <dgm:t>
        <a:bodyPr/>
        <a:lstStyle/>
        <a:p>
          <a:endParaRPr lang="ru-RU"/>
        </a:p>
      </dgm:t>
    </dgm:pt>
    <dgm:pt modelId="{9A11096B-6C60-4E5F-BD68-6297CCA9EDB9}" type="sibTrans" cxnId="{E437190D-9EAC-4432-8F18-17D17765C5B5}">
      <dgm:prSet/>
      <dgm:spPr/>
      <dgm:t>
        <a:bodyPr/>
        <a:lstStyle/>
        <a:p>
          <a:endParaRPr lang="ru-RU"/>
        </a:p>
      </dgm:t>
    </dgm:pt>
    <dgm:pt modelId="{C24ADAB8-8190-45B2-B823-3E8FF802A08E}">
      <dgm:prSet phldrT="[Текст]"/>
      <dgm:spPr/>
      <dgm:t>
        <a:bodyPr/>
        <a:lstStyle/>
        <a:p>
          <a:r>
            <a:rPr lang="ru-RU" dirty="0" smtClean="0"/>
            <a:t>Типы уроков.</a:t>
          </a:r>
        </a:p>
        <a:p>
          <a:r>
            <a:rPr lang="ru-RU" dirty="0" smtClean="0"/>
            <a:t>Структура урока по шахматам.</a:t>
          </a:r>
          <a:endParaRPr lang="ru-RU" dirty="0"/>
        </a:p>
      </dgm:t>
    </dgm:pt>
    <dgm:pt modelId="{1BA3D741-AED2-4B83-B99B-F01DDDA10E48}" type="parTrans" cxnId="{83BB0604-AE65-4DE1-B71E-9A1F5824FBED}">
      <dgm:prSet/>
      <dgm:spPr/>
      <dgm:t>
        <a:bodyPr/>
        <a:lstStyle/>
        <a:p>
          <a:endParaRPr lang="ru-RU"/>
        </a:p>
      </dgm:t>
    </dgm:pt>
    <dgm:pt modelId="{D5637E54-E93B-47AB-B74D-3EE085002342}" type="sibTrans" cxnId="{83BB0604-AE65-4DE1-B71E-9A1F5824FBED}">
      <dgm:prSet/>
      <dgm:spPr/>
      <dgm:t>
        <a:bodyPr/>
        <a:lstStyle/>
        <a:p>
          <a:endParaRPr lang="ru-RU"/>
        </a:p>
      </dgm:t>
    </dgm:pt>
    <dgm:pt modelId="{C50C5E2B-B51E-4A4B-8208-6720C05D4B65}">
      <dgm:prSet phldrT="[Текст]"/>
      <dgm:spPr/>
      <dgm:t>
        <a:bodyPr/>
        <a:lstStyle/>
        <a:p>
          <a:r>
            <a:rPr lang="ru-RU" dirty="0" err="1" smtClean="0"/>
            <a:t>Интерактив</a:t>
          </a:r>
          <a:r>
            <a:rPr lang="ru-RU" dirty="0" smtClean="0"/>
            <a:t> и дистанционные уроки по шахматам.</a:t>
          </a:r>
          <a:endParaRPr lang="ru-RU" dirty="0"/>
        </a:p>
      </dgm:t>
    </dgm:pt>
    <dgm:pt modelId="{BC957C8C-8F0F-4357-B802-872FDE3A3E62}" type="parTrans" cxnId="{C3103906-C533-4C6C-8CEC-CDE06D5F64AA}">
      <dgm:prSet/>
      <dgm:spPr/>
      <dgm:t>
        <a:bodyPr/>
        <a:lstStyle/>
        <a:p>
          <a:endParaRPr lang="ru-RU"/>
        </a:p>
      </dgm:t>
    </dgm:pt>
    <dgm:pt modelId="{E585E039-5E66-465D-80E6-457725F5BA10}" type="sibTrans" cxnId="{C3103906-C533-4C6C-8CEC-CDE06D5F64AA}">
      <dgm:prSet/>
      <dgm:spPr/>
      <dgm:t>
        <a:bodyPr/>
        <a:lstStyle/>
        <a:p>
          <a:endParaRPr lang="ru-RU"/>
        </a:p>
      </dgm:t>
    </dgm:pt>
    <dgm:pt modelId="{42D253B0-EBE9-4CD0-944D-DD8A6092E33D}" type="pres">
      <dgm:prSet presAssocID="{911DC573-71C3-412A-A318-6253E61A01B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7F06074-2CCE-4E97-9D38-FCC44309092C}" type="pres">
      <dgm:prSet presAssocID="{9271FB63-9BC1-4920-A6FE-68CA20CFA051}" presName="compNode" presStyleCnt="0"/>
      <dgm:spPr/>
    </dgm:pt>
    <dgm:pt modelId="{84A29B6D-6C7C-4554-A285-6E334A4140B9}" type="pres">
      <dgm:prSet presAssocID="{9271FB63-9BC1-4920-A6FE-68CA20CFA051}" presName="pict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EFDE1589-3F88-4FFC-A056-49C59BB87F36}" type="pres">
      <dgm:prSet presAssocID="{9271FB63-9BC1-4920-A6FE-68CA20CFA051}" presName="textRect" presStyleLbl="revTx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9C6F69-2ADC-4C70-8D1D-8BABF8FDF3E8}" type="pres">
      <dgm:prSet presAssocID="{6AD7E690-3FE0-484D-A0E6-D335AC9EE5D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2303D59-88D6-470C-BFA7-3F9406BAD314}" type="pres">
      <dgm:prSet presAssocID="{5F821855-6D76-4E92-B876-8082A5D8B6AF}" presName="compNode" presStyleCnt="0"/>
      <dgm:spPr/>
    </dgm:pt>
    <dgm:pt modelId="{24EE7098-D656-4D91-B4B5-0B2ADE8B031E}" type="pres">
      <dgm:prSet presAssocID="{5F821855-6D76-4E92-B876-8082A5D8B6AF}" presName="pictRect" presStyleLbl="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8C2ED3D0-17EE-4812-916A-3A70EBFE0566}" type="pres">
      <dgm:prSet presAssocID="{5F821855-6D76-4E92-B876-8082A5D8B6AF}" presName="textRect" presStyleLbl="revTx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077C2D-C1B4-46A2-A1E5-CA0AE7AE4C64}" type="pres">
      <dgm:prSet presAssocID="{9A11096B-6C60-4E5F-BD68-6297CCA9EDB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6A66FD4-E465-4543-8A00-8B83C009D20A}" type="pres">
      <dgm:prSet presAssocID="{C24ADAB8-8190-45B2-B823-3E8FF802A08E}" presName="compNode" presStyleCnt="0"/>
      <dgm:spPr/>
    </dgm:pt>
    <dgm:pt modelId="{6EBA6442-FCCD-4680-9689-8EA8CCFA9768}" type="pres">
      <dgm:prSet presAssocID="{C24ADAB8-8190-45B2-B823-3E8FF802A08E}" presName="pictRect" presStyleLbl="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1A6DAF2E-57B6-4180-807E-F57CA75AF9DF}" type="pres">
      <dgm:prSet presAssocID="{C24ADAB8-8190-45B2-B823-3E8FF802A08E}" presName="textRect" presStyleLbl="revTx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1A62A8-FD84-4EC3-AB1D-6AA99D8CF626}" type="pres">
      <dgm:prSet presAssocID="{D5637E54-E93B-47AB-B74D-3EE085002342}" presName="sibTrans" presStyleLbl="sibTrans2D1" presStyleIdx="0" presStyleCnt="0"/>
      <dgm:spPr/>
      <dgm:t>
        <a:bodyPr/>
        <a:lstStyle/>
        <a:p>
          <a:endParaRPr lang="ru-RU"/>
        </a:p>
      </dgm:t>
    </dgm:pt>
    <dgm:pt modelId="{7978E12C-A3E3-449F-89C9-439AC22456A0}" type="pres">
      <dgm:prSet presAssocID="{C50C5E2B-B51E-4A4B-8208-6720C05D4B65}" presName="compNode" presStyleCnt="0"/>
      <dgm:spPr/>
    </dgm:pt>
    <dgm:pt modelId="{9FF98466-8774-4714-81E0-AD826F7B1A2F}" type="pres">
      <dgm:prSet presAssocID="{C50C5E2B-B51E-4A4B-8208-6720C05D4B65}" presName="pictRect" presStyleLbl="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  <dgm:t>
        <a:bodyPr/>
        <a:lstStyle/>
        <a:p>
          <a:endParaRPr lang="ru-RU"/>
        </a:p>
      </dgm:t>
    </dgm:pt>
    <dgm:pt modelId="{510322F1-0ED4-42D5-84F3-A57E59088ADE}" type="pres">
      <dgm:prSet presAssocID="{C50C5E2B-B51E-4A4B-8208-6720C05D4B65}" presName="textRect" presStyleLbl="revTx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FFB4F4D-7FF8-49D0-8E15-6F56161CE5CD}" srcId="{911DC573-71C3-412A-A318-6253E61A01B3}" destId="{9271FB63-9BC1-4920-A6FE-68CA20CFA051}" srcOrd="0" destOrd="0" parTransId="{4CF15080-AD44-4EE6-9797-096148E6FA42}" sibTransId="{6AD7E690-3FE0-484D-A0E6-D335AC9EE5DD}"/>
    <dgm:cxn modelId="{9A41FD37-2D80-45F8-BB95-6E2CA3556F49}" type="presOf" srcId="{C24ADAB8-8190-45B2-B823-3E8FF802A08E}" destId="{1A6DAF2E-57B6-4180-807E-F57CA75AF9DF}" srcOrd="0" destOrd="0" presId="urn:microsoft.com/office/officeart/2005/8/layout/pList1"/>
    <dgm:cxn modelId="{57CC0DAF-E7C4-4BFE-BB1A-697A891E8816}" type="presOf" srcId="{D5637E54-E93B-47AB-B74D-3EE085002342}" destId="{3E1A62A8-FD84-4EC3-AB1D-6AA99D8CF626}" srcOrd="0" destOrd="0" presId="urn:microsoft.com/office/officeart/2005/8/layout/pList1"/>
    <dgm:cxn modelId="{60289A63-3CD9-4858-9195-6DB94AC7F057}" type="presOf" srcId="{9A11096B-6C60-4E5F-BD68-6297CCA9EDB9}" destId="{18077C2D-C1B4-46A2-A1E5-CA0AE7AE4C64}" srcOrd="0" destOrd="0" presId="urn:microsoft.com/office/officeart/2005/8/layout/pList1"/>
    <dgm:cxn modelId="{EE209ED3-9015-409B-AD7C-3B402FB8F878}" type="presOf" srcId="{9271FB63-9BC1-4920-A6FE-68CA20CFA051}" destId="{EFDE1589-3F88-4FFC-A056-49C59BB87F36}" srcOrd="0" destOrd="0" presId="urn:microsoft.com/office/officeart/2005/8/layout/pList1"/>
    <dgm:cxn modelId="{B458B199-D14A-46EA-8F04-B25873AD105B}" type="presOf" srcId="{911DC573-71C3-412A-A318-6253E61A01B3}" destId="{42D253B0-EBE9-4CD0-944D-DD8A6092E33D}" srcOrd="0" destOrd="0" presId="urn:microsoft.com/office/officeart/2005/8/layout/pList1"/>
    <dgm:cxn modelId="{E176CF07-289A-42AA-B2DF-83B4C8F416AE}" type="presOf" srcId="{5F821855-6D76-4E92-B876-8082A5D8B6AF}" destId="{8C2ED3D0-17EE-4812-916A-3A70EBFE0566}" srcOrd="0" destOrd="0" presId="urn:microsoft.com/office/officeart/2005/8/layout/pList1"/>
    <dgm:cxn modelId="{EFD47106-5B82-4DF1-B0F4-C1770AD8AEA1}" type="presOf" srcId="{6AD7E690-3FE0-484D-A0E6-D335AC9EE5DD}" destId="{639C6F69-2ADC-4C70-8D1D-8BABF8FDF3E8}" srcOrd="0" destOrd="0" presId="urn:microsoft.com/office/officeart/2005/8/layout/pList1"/>
    <dgm:cxn modelId="{C4B95B44-C80E-4AB2-A403-BBD59C0B323C}" type="presOf" srcId="{C50C5E2B-B51E-4A4B-8208-6720C05D4B65}" destId="{510322F1-0ED4-42D5-84F3-A57E59088ADE}" srcOrd="0" destOrd="0" presId="urn:microsoft.com/office/officeart/2005/8/layout/pList1"/>
    <dgm:cxn modelId="{C3103906-C533-4C6C-8CEC-CDE06D5F64AA}" srcId="{911DC573-71C3-412A-A318-6253E61A01B3}" destId="{C50C5E2B-B51E-4A4B-8208-6720C05D4B65}" srcOrd="3" destOrd="0" parTransId="{BC957C8C-8F0F-4357-B802-872FDE3A3E62}" sibTransId="{E585E039-5E66-465D-80E6-457725F5BA10}"/>
    <dgm:cxn modelId="{83BB0604-AE65-4DE1-B71E-9A1F5824FBED}" srcId="{911DC573-71C3-412A-A318-6253E61A01B3}" destId="{C24ADAB8-8190-45B2-B823-3E8FF802A08E}" srcOrd="2" destOrd="0" parTransId="{1BA3D741-AED2-4B83-B99B-F01DDDA10E48}" sibTransId="{D5637E54-E93B-47AB-B74D-3EE085002342}"/>
    <dgm:cxn modelId="{E437190D-9EAC-4432-8F18-17D17765C5B5}" srcId="{911DC573-71C3-412A-A318-6253E61A01B3}" destId="{5F821855-6D76-4E92-B876-8082A5D8B6AF}" srcOrd="1" destOrd="0" parTransId="{9EF84F44-6BF8-4954-8479-42F2A681D96A}" sibTransId="{9A11096B-6C60-4E5F-BD68-6297CCA9EDB9}"/>
    <dgm:cxn modelId="{DCC53540-42FC-496F-BF71-1A75C84AC668}" type="presParOf" srcId="{42D253B0-EBE9-4CD0-944D-DD8A6092E33D}" destId="{E7F06074-2CCE-4E97-9D38-FCC44309092C}" srcOrd="0" destOrd="0" presId="urn:microsoft.com/office/officeart/2005/8/layout/pList1"/>
    <dgm:cxn modelId="{798A54DD-07F5-484A-9213-C268579F6DEE}" type="presParOf" srcId="{E7F06074-2CCE-4E97-9D38-FCC44309092C}" destId="{84A29B6D-6C7C-4554-A285-6E334A4140B9}" srcOrd="0" destOrd="0" presId="urn:microsoft.com/office/officeart/2005/8/layout/pList1"/>
    <dgm:cxn modelId="{FD9D30FE-FFCC-4382-940D-95D00C23B9CF}" type="presParOf" srcId="{E7F06074-2CCE-4E97-9D38-FCC44309092C}" destId="{EFDE1589-3F88-4FFC-A056-49C59BB87F36}" srcOrd="1" destOrd="0" presId="urn:microsoft.com/office/officeart/2005/8/layout/pList1"/>
    <dgm:cxn modelId="{1B388097-1EAB-4A39-AB57-C8122EF407FA}" type="presParOf" srcId="{42D253B0-EBE9-4CD0-944D-DD8A6092E33D}" destId="{639C6F69-2ADC-4C70-8D1D-8BABF8FDF3E8}" srcOrd="1" destOrd="0" presId="urn:microsoft.com/office/officeart/2005/8/layout/pList1"/>
    <dgm:cxn modelId="{6A326800-C711-4F9E-BFE6-0A8E6B789D85}" type="presParOf" srcId="{42D253B0-EBE9-4CD0-944D-DD8A6092E33D}" destId="{32303D59-88D6-470C-BFA7-3F9406BAD314}" srcOrd="2" destOrd="0" presId="urn:microsoft.com/office/officeart/2005/8/layout/pList1"/>
    <dgm:cxn modelId="{A0362BC8-8DC0-4B6E-B0CA-EE593801CB59}" type="presParOf" srcId="{32303D59-88D6-470C-BFA7-3F9406BAD314}" destId="{24EE7098-D656-4D91-B4B5-0B2ADE8B031E}" srcOrd="0" destOrd="0" presId="urn:microsoft.com/office/officeart/2005/8/layout/pList1"/>
    <dgm:cxn modelId="{20FA0C60-D51D-49A9-91D5-05CD54A0420F}" type="presParOf" srcId="{32303D59-88D6-470C-BFA7-3F9406BAD314}" destId="{8C2ED3D0-17EE-4812-916A-3A70EBFE0566}" srcOrd="1" destOrd="0" presId="urn:microsoft.com/office/officeart/2005/8/layout/pList1"/>
    <dgm:cxn modelId="{C173BF91-C4A1-4075-9B46-6B909841F592}" type="presParOf" srcId="{42D253B0-EBE9-4CD0-944D-DD8A6092E33D}" destId="{18077C2D-C1B4-46A2-A1E5-CA0AE7AE4C64}" srcOrd="3" destOrd="0" presId="urn:microsoft.com/office/officeart/2005/8/layout/pList1"/>
    <dgm:cxn modelId="{5A6BDF0B-0DC7-46D4-8063-FC5732440C0E}" type="presParOf" srcId="{42D253B0-EBE9-4CD0-944D-DD8A6092E33D}" destId="{86A66FD4-E465-4543-8A00-8B83C009D20A}" srcOrd="4" destOrd="0" presId="urn:microsoft.com/office/officeart/2005/8/layout/pList1"/>
    <dgm:cxn modelId="{0FE62054-BAFC-4EC9-917C-34587B14703D}" type="presParOf" srcId="{86A66FD4-E465-4543-8A00-8B83C009D20A}" destId="{6EBA6442-FCCD-4680-9689-8EA8CCFA9768}" srcOrd="0" destOrd="0" presId="urn:microsoft.com/office/officeart/2005/8/layout/pList1"/>
    <dgm:cxn modelId="{77D2E42E-DFFD-44A9-B27A-29819C3A0878}" type="presParOf" srcId="{86A66FD4-E465-4543-8A00-8B83C009D20A}" destId="{1A6DAF2E-57B6-4180-807E-F57CA75AF9DF}" srcOrd="1" destOrd="0" presId="urn:microsoft.com/office/officeart/2005/8/layout/pList1"/>
    <dgm:cxn modelId="{D6BD8764-B3B4-4A14-BE1D-A35705D2547E}" type="presParOf" srcId="{42D253B0-EBE9-4CD0-944D-DD8A6092E33D}" destId="{3E1A62A8-FD84-4EC3-AB1D-6AA99D8CF626}" srcOrd="5" destOrd="0" presId="urn:microsoft.com/office/officeart/2005/8/layout/pList1"/>
    <dgm:cxn modelId="{1BD967A3-8A19-4E29-BB90-32C50BC89B5E}" type="presParOf" srcId="{42D253B0-EBE9-4CD0-944D-DD8A6092E33D}" destId="{7978E12C-A3E3-449F-89C9-439AC22456A0}" srcOrd="6" destOrd="0" presId="urn:microsoft.com/office/officeart/2005/8/layout/pList1"/>
    <dgm:cxn modelId="{6F0A761E-7F04-40A1-82D1-5699BD413FEF}" type="presParOf" srcId="{7978E12C-A3E3-449F-89C9-439AC22456A0}" destId="{9FF98466-8774-4714-81E0-AD826F7B1A2F}" srcOrd="0" destOrd="0" presId="urn:microsoft.com/office/officeart/2005/8/layout/pList1"/>
    <dgm:cxn modelId="{A80A5AE0-A10A-4B77-A787-A2097CD5472B}" type="presParOf" srcId="{7978E12C-A3E3-449F-89C9-439AC22456A0}" destId="{510322F1-0ED4-42D5-84F3-A57E59088ADE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A29B6D-6C7C-4554-A285-6E334A4140B9}">
      <dsp:nvSpPr>
        <dsp:cNvPr id="0" name=""/>
        <dsp:cNvSpPr/>
      </dsp:nvSpPr>
      <dsp:spPr>
        <a:xfrm>
          <a:off x="727172" y="3486"/>
          <a:ext cx="2397887" cy="1652144"/>
        </a:xfrm>
        <a:prstGeom prst="round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FDE1589-3F88-4FFC-A056-49C59BB87F36}">
      <dsp:nvSpPr>
        <dsp:cNvPr id="0" name=""/>
        <dsp:cNvSpPr/>
      </dsp:nvSpPr>
      <dsp:spPr>
        <a:xfrm>
          <a:off x="727172" y="1655631"/>
          <a:ext cx="2397887" cy="889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Польза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шахмат</a:t>
          </a:r>
          <a:endParaRPr lang="ru-RU" sz="1700" kern="1200" dirty="0"/>
        </a:p>
      </dsp:txBody>
      <dsp:txXfrm>
        <a:off x="727172" y="1655631"/>
        <a:ext cx="2397887" cy="889616"/>
      </dsp:txXfrm>
    </dsp:sp>
    <dsp:sp modelId="{24EE7098-D656-4D91-B4B5-0B2ADE8B031E}">
      <dsp:nvSpPr>
        <dsp:cNvPr id="0" name=""/>
        <dsp:cNvSpPr/>
      </dsp:nvSpPr>
      <dsp:spPr>
        <a:xfrm>
          <a:off x="3364949" y="3486"/>
          <a:ext cx="2397887" cy="1652144"/>
        </a:xfrm>
        <a:prstGeom prst="round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2ED3D0-17EE-4812-916A-3A70EBFE0566}">
      <dsp:nvSpPr>
        <dsp:cNvPr id="0" name=""/>
        <dsp:cNvSpPr/>
      </dsp:nvSpPr>
      <dsp:spPr>
        <a:xfrm>
          <a:off x="3364949" y="1655631"/>
          <a:ext cx="2397887" cy="889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Особенности УМК «Шахматы в школе»</a:t>
          </a:r>
          <a:endParaRPr lang="ru-RU" sz="1700" kern="1200" dirty="0"/>
        </a:p>
      </dsp:txBody>
      <dsp:txXfrm>
        <a:off x="3364949" y="1655631"/>
        <a:ext cx="2397887" cy="889616"/>
      </dsp:txXfrm>
    </dsp:sp>
    <dsp:sp modelId="{6EBA6442-FCCD-4680-9689-8EA8CCFA9768}">
      <dsp:nvSpPr>
        <dsp:cNvPr id="0" name=""/>
        <dsp:cNvSpPr/>
      </dsp:nvSpPr>
      <dsp:spPr>
        <a:xfrm>
          <a:off x="727172" y="2785036"/>
          <a:ext cx="2397887" cy="1652144"/>
        </a:xfrm>
        <a:prstGeom prst="round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6DAF2E-57B6-4180-807E-F57CA75AF9DF}">
      <dsp:nvSpPr>
        <dsp:cNvPr id="0" name=""/>
        <dsp:cNvSpPr/>
      </dsp:nvSpPr>
      <dsp:spPr>
        <a:xfrm>
          <a:off x="727172" y="4437181"/>
          <a:ext cx="2397887" cy="889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Типы уроков.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/>
            <a:t>Структура урока по шахматам.</a:t>
          </a:r>
          <a:endParaRPr lang="ru-RU" sz="1700" kern="1200" dirty="0"/>
        </a:p>
      </dsp:txBody>
      <dsp:txXfrm>
        <a:off x="727172" y="4437181"/>
        <a:ext cx="2397887" cy="889616"/>
      </dsp:txXfrm>
    </dsp:sp>
    <dsp:sp modelId="{9FF98466-8774-4714-81E0-AD826F7B1A2F}">
      <dsp:nvSpPr>
        <dsp:cNvPr id="0" name=""/>
        <dsp:cNvSpPr/>
      </dsp:nvSpPr>
      <dsp:spPr>
        <a:xfrm>
          <a:off x="3364949" y="2785036"/>
          <a:ext cx="2397887" cy="1652144"/>
        </a:xfrm>
        <a:prstGeom prst="round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0322F1-0ED4-42D5-84F3-A57E59088ADE}">
      <dsp:nvSpPr>
        <dsp:cNvPr id="0" name=""/>
        <dsp:cNvSpPr/>
      </dsp:nvSpPr>
      <dsp:spPr>
        <a:xfrm>
          <a:off x="3364949" y="4437181"/>
          <a:ext cx="2397887" cy="889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120904" rIns="120904" bIns="0" numCol="1" spcCol="1270" anchor="t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err="1" smtClean="0"/>
            <a:t>Интерактив</a:t>
          </a:r>
          <a:r>
            <a:rPr lang="ru-RU" sz="1700" kern="1200" dirty="0" smtClean="0"/>
            <a:t> и дистанционные уроки по шахматам.</a:t>
          </a:r>
          <a:endParaRPr lang="ru-RU" sz="1700" kern="1200" dirty="0"/>
        </a:p>
      </dsp:txBody>
      <dsp:txXfrm>
        <a:off x="3364949" y="4437181"/>
        <a:ext cx="2397887" cy="8896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4DFA-BC10-402D-B322-CF97994DCAF2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5F1-AFB3-435E-BBDC-E996F614B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5019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4DFA-BC10-402D-B322-CF97994DCAF2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5F1-AFB3-435E-BBDC-E996F614B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3008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4DFA-BC10-402D-B322-CF97994DCAF2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5F1-AFB3-435E-BBDC-E996F614B8C6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2600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4DFA-BC10-402D-B322-CF97994DCAF2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5F1-AFB3-435E-BBDC-E996F614B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11425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4DFA-BC10-402D-B322-CF97994DCAF2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5F1-AFB3-435E-BBDC-E996F614B8C6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719367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4DFA-BC10-402D-B322-CF97994DCAF2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5F1-AFB3-435E-BBDC-E996F614B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2884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4DFA-BC10-402D-B322-CF97994DCAF2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5F1-AFB3-435E-BBDC-E996F614B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1637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4DFA-BC10-402D-B322-CF97994DCAF2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5F1-AFB3-435E-BBDC-E996F614B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909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4DFA-BC10-402D-B322-CF97994DCAF2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5F1-AFB3-435E-BBDC-E996F614B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4274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4DFA-BC10-402D-B322-CF97994DCAF2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5F1-AFB3-435E-BBDC-E996F614B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05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4DFA-BC10-402D-B322-CF97994DCAF2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5F1-AFB3-435E-BBDC-E996F614B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527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4DFA-BC10-402D-B322-CF97994DCAF2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5F1-AFB3-435E-BBDC-E996F614B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199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4DFA-BC10-402D-B322-CF97994DCAF2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5F1-AFB3-435E-BBDC-E996F614B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6098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4DFA-BC10-402D-B322-CF97994DCAF2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5F1-AFB3-435E-BBDC-E996F614B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1500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4DFA-BC10-402D-B322-CF97994DCAF2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5F1-AFB3-435E-BBDC-E996F614B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656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34DFA-BC10-402D-B322-CF97994DCAF2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485F1-AFB3-435E-BBDC-E996F614B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4360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34DFA-BC10-402D-B322-CF97994DCAF2}" type="datetimeFigureOut">
              <a:rPr lang="ru-RU" smtClean="0"/>
              <a:t>30.09.2022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78485F1-AFB3-435E-BBDC-E996F614B8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6716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021" y="2755017"/>
            <a:ext cx="7411979" cy="4169890"/>
          </a:xfrm>
          <a:prstGeom prst="rect">
            <a:avLst/>
          </a:prstGeo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509132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r>
              <a:rPr lang="ru-RU" sz="1800" i="1" dirty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Организация деятельности МОП</a:t>
            </a:r>
            <a:br>
              <a:rPr lang="ru-RU" sz="1800" i="1" dirty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i="1" dirty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«Инновационная развивающая площадка интеллектуального сопровождения обучающихся дополнительного, начального и основного общего образования посредством популяризации шахмат в качестве модели обучения «Шахматная школа»»</a:t>
            </a:r>
            <a:br>
              <a:rPr lang="ru-RU" sz="1800" i="1" dirty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i="1" dirty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/>
            </a:r>
            <a:br>
              <a:rPr lang="ru-RU" sz="1800" i="1" dirty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i="1" dirty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в рамках сотрудничества </a:t>
            </a:r>
            <a:br>
              <a:rPr lang="ru-RU" sz="1800" i="1" dirty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r>
              <a:rPr lang="ru-RU" sz="1800" i="1" dirty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МАОУ </a:t>
            </a:r>
            <a:r>
              <a:rPr lang="ru-RU" sz="1800" i="1" dirty="0" smtClean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гимназии </a:t>
            </a:r>
            <a:r>
              <a:rPr lang="ru-RU" sz="1800" i="1" dirty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№ 32 и МАУДО ДЮЦ «Московский» </a:t>
            </a:r>
            <a:br>
              <a:rPr lang="ru-RU" sz="1800" i="1" dirty="0">
                <a:solidFill>
                  <a:schemeClr val="accent6">
                    <a:lumMod val="50000"/>
                  </a:schemeClr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</a:br>
            <a:endParaRPr lang="ru-RU" sz="1800" i="1" dirty="0">
              <a:solidFill>
                <a:schemeClr val="accent6">
                  <a:lumMod val="50000"/>
                </a:schemeClr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2664" y="3311912"/>
            <a:ext cx="7549376" cy="3200400"/>
          </a:xfr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>
            <a:normAutofit/>
          </a:bodyPr>
          <a:lstStyle/>
          <a:p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Особенности </a:t>
            </a:r>
            <a:b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</a:br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преподавания шахмат </a:t>
            </a:r>
            <a:b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</a:br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2-го года обучения </a:t>
            </a:r>
            <a:b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</a:br>
            <a:r>
              <a:rPr lang="ru-RU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из школьной </a:t>
            </a:r>
            <a:r>
              <a:rPr lang="ru-RU" sz="4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  <a:cs typeface="Aharoni" panose="02010803020104030203" pitchFamily="2" charset="-79"/>
              </a:rPr>
              <a:t>практики</a:t>
            </a:r>
            <a:endParaRPr lang="ru-RU" sz="4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  <a:cs typeface="Aharoni" panose="02010803020104030203" pitchFamily="2" charset="-79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247" y="1245885"/>
            <a:ext cx="2232623" cy="20660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509" y="173825"/>
            <a:ext cx="1839951" cy="1611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0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12234"/>
            <a:ext cx="8596668" cy="984303"/>
          </a:xfrm>
        </p:spPr>
        <p:txBody>
          <a:bodyPr/>
          <a:lstStyle/>
          <a:p>
            <a:pPr algn="ctr"/>
            <a:r>
              <a:rPr lang="ru-RU" b="1" u="sng" dirty="0" smtClean="0"/>
              <a:t>ВАЖНО! И ДОКАЗАНО!</a:t>
            </a:r>
            <a:endParaRPr lang="ru-RU" b="1" u="sng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7334" y="1182029"/>
            <a:ext cx="8596668" cy="5675971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Дети 5-6 лет способны решить не только задачу в наглядном плане, но совершить преобразование объекта. Развитие мышления сопровождается освоением мыслительных средств. Кроме того, после пяти с половиной лет на смену правополушарному (творческому) мышлению приходит левополушарное (логическое) мышление (кроме левшей), совершенствуются обобщения.</a:t>
            </a:r>
          </a:p>
          <a:p>
            <a:r>
              <a:rPr lang="ru-RU" sz="1600" dirty="0" smtClean="0"/>
              <a:t>С 5 до 6 лет у ребенка наблюдаются значительные сдвиги в усовершенствовании моторики и силы. Скорость его движений продолжает возрастать, и заметно улучшается их координация. Свои познания ребенок применяет в играх, выдумывая сам сюжет для них и зная, как он может сделать замысел реальным</a:t>
            </a:r>
            <a:r>
              <a:rPr lang="ru-RU" sz="1600" b="1" dirty="0" smtClean="0"/>
              <a:t>. В этот период ребенок </a:t>
            </a:r>
            <a:r>
              <a:rPr lang="ru-RU" sz="1600" b="1" u="sng" dirty="0" smtClean="0"/>
              <a:t>становится сознательно самостоятельным</a:t>
            </a:r>
            <a:r>
              <a:rPr lang="ru-RU" sz="1600" b="1" dirty="0" smtClean="0"/>
              <a:t>!</a:t>
            </a:r>
          </a:p>
          <a:p>
            <a:r>
              <a:rPr lang="ru-RU" sz="1600" b="1" dirty="0" smtClean="0"/>
              <a:t>К возрасту 6-7 лет у ребенка сформирована достаточно высокая компетентность в различных видах деятельности и в сфере отношений. Он способен принимать собственные решения на основе имеющихся знаний, умений и навыков. В этом возрасте значительно возрастают: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dirty="0" smtClean="0"/>
              <a:t>концентрация;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dirty="0" smtClean="0"/>
              <a:t>Объем и устойчивость внимания;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1600" b="1" dirty="0" smtClean="0"/>
              <a:t>Складываются элементы произвольности в управлении внимания на основе развития речи, познавательных интересов, внимание становится опосредованным, связано с интересами ребенка к деятельности.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1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121761"/>
            <a:ext cx="2296477" cy="229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8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90294"/>
            <a:ext cx="8596668" cy="113825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/>
              <a:t>ВАЖНО! И ДОКАЗАНО</a:t>
            </a:r>
            <a:r>
              <a:rPr lang="ru-RU" b="1" u="sng" dirty="0" smtClean="0"/>
              <a:t>! </a:t>
            </a:r>
            <a:br>
              <a:rPr lang="ru-RU" b="1" u="sng" dirty="0" smtClean="0"/>
            </a:br>
            <a:r>
              <a:rPr lang="ru-RU" b="1" u="sng" dirty="0" smtClean="0"/>
              <a:t>Из школьной практики.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39590"/>
            <a:ext cx="8596668" cy="4638908"/>
          </a:xfrm>
        </p:spPr>
        <p:txBody>
          <a:bodyPr>
            <a:noAutofit/>
          </a:bodyPr>
          <a:lstStyle/>
          <a:p>
            <a:r>
              <a:rPr lang="ru-RU" dirty="0" smtClean="0"/>
              <a:t>В начальных классах у детей формируется осознанное критическое мышление. Это происходит благодаря тому, что в классе обсуждаются пути решения задач, рассматриваются различные варианты решения, учитель постоянно требует от школьников обосновывать, рассказывать, доказывать правильность своего суждения, т.е. требуют от детей, чтоб они решали задачи самостоятельно. </a:t>
            </a:r>
          </a:p>
          <a:p>
            <a:r>
              <a:rPr lang="ru-RU" dirty="0" smtClean="0"/>
              <a:t>Умение планировать свои действия также активно формируется у младших школьников в процессе школьного обучения. Учеба побуждает в начале прослеживать план решения задачи, а только потом приступать к ее практическому решению.</a:t>
            </a:r>
          </a:p>
          <a:p>
            <a:r>
              <a:rPr lang="ru-RU" b="1" u="sng" dirty="0" smtClean="0"/>
              <a:t>Большое значение при изучении шахматного курса </a:t>
            </a:r>
            <a:r>
              <a:rPr lang="ru-RU" dirty="0" smtClean="0"/>
              <a:t>имеет специально организованная игровая деятельность на уроках, использование приема обыгрывания учебных заданий, создание игровых ситуаций. </a:t>
            </a:r>
            <a:r>
              <a:rPr lang="ru-RU" b="1" u="sng" dirty="0" smtClean="0"/>
              <a:t>Стержневым моментом занятий </a:t>
            </a:r>
            <a:r>
              <a:rPr lang="ru-RU" dirty="0" smtClean="0"/>
              <a:t>становится деятельность самих обучающихся, когда они наблюдают, сравнивают, классифицируют, делают выводы, выясняют закономерности.</a:t>
            </a:r>
            <a:endParaRPr lang="ru-RU" b="1" u="sng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6529" y="309739"/>
            <a:ext cx="2243889" cy="2243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972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34898"/>
            <a:ext cx="8596668" cy="1495502"/>
          </a:xfrm>
        </p:spPr>
        <p:txBody>
          <a:bodyPr/>
          <a:lstStyle/>
          <a:p>
            <a:pPr algn="ctr"/>
            <a:r>
              <a:rPr lang="ru-RU" b="1" u="sng" dirty="0" smtClean="0"/>
              <a:t>Раздел 2. Методы и технология обучения шахматам.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425794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 smtClean="0"/>
              <a:t>Формирование шахматного мышления у ребенка проходит через ряд этапов от репродуктивного повторения алгоритмов и схем в типовых положениях до творческого применения знаний на практике, подразумевающих, зачастую, отказ от общепринятых закономерностей. </a:t>
            </a:r>
          </a:p>
          <a:p>
            <a:pPr marL="0" indent="0">
              <a:buNone/>
            </a:pPr>
            <a:r>
              <a:rPr lang="ru-RU" sz="1900" dirty="0"/>
              <a:t> </a:t>
            </a:r>
            <a:r>
              <a:rPr lang="ru-RU" sz="1900" dirty="0" smtClean="0"/>
              <a:t>   </a:t>
            </a:r>
            <a:r>
              <a:rPr lang="ru-RU" sz="1900" dirty="0"/>
              <a:t>П</a:t>
            </a:r>
            <a:r>
              <a:rPr lang="ru-RU" sz="1900" dirty="0" smtClean="0"/>
              <a:t>ри изучении дебютной теории основным методом является частично-поисковый. Наиболее эффективно изучение дебютной теории осуществляется в том случае, когда большую часть работы ребенок проделывает самостоятельно. </a:t>
            </a:r>
          </a:p>
          <a:p>
            <a:pPr marL="0" indent="0">
              <a:buNone/>
            </a:pPr>
            <a:r>
              <a:rPr lang="ru-RU" sz="1900" dirty="0"/>
              <a:t> </a:t>
            </a:r>
            <a:r>
              <a:rPr lang="ru-RU" sz="1900" dirty="0" smtClean="0"/>
              <a:t>   На более поздних этапах в обучении применяется творческий метод для совершенствования тактического мастерства обучающихся (самостоятельное составление позиций, предусматривающих определенные тактические удары, мат в определенное количество ходов и т.д.)</a:t>
            </a:r>
          </a:p>
          <a:p>
            <a:pPr marL="0" indent="0">
              <a:buNone/>
            </a:pPr>
            <a:r>
              <a:rPr lang="ru-RU" sz="1900" dirty="0"/>
              <a:t> </a:t>
            </a:r>
            <a:r>
              <a:rPr lang="ru-RU" sz="1900" dirty="0" smtClean="0"/>
              <a:t>   Метод проблемного обучения используется при разборе партий разных направлений, творческое их осмысление помогает ребенку выработать свой собственный подход к игре.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196" y="434897"/>
            <a:ext cx="3404839" cy="216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547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09767"/>
          </a:xfrm>
        </p:spPr>
        <p:txBody>
          <a:bodyPr/>
          <a:lstStyle/>
          <a:p>
            <a:pPr algn="ctr"/>
            <a:r>
              <a:rPr lang="ru-RU" b="1" u="sng" dirty="0" smtClean="0"/>
              <a:t>2.1. Методы обучения. 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38867"/>
            <a:ext cx="8596668" cy="5503377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b="1" dirty="0" smtClean="0"/>
              <a:t>Для повышения эффективности обучения необходимо использовать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/>
              <a:t>     и другие методы: 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/>
              <a:t>объяснительно-иллюстративный метод, включающий беседы, рассказы, ознакомление детей с литературой по шахматам;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/>
              <a:t>Лекция – при подаче объемного по содержанию материала, например, разбор вариантов при построении дебютного репертуара;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/>
              <a:t>Объяснение – при подаче нового материала, в основном для воспитанников 1-4 годов обучения.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/>
              <a:t>Наглядный метод, включающий: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/>
              <a:t>- Показ – при разборе сыгранных партий.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/>
              <a:t>- Игру – для закрепления полученных знаний.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/>
              <a:t>- Фронтальный опрос – при закреплении пройденного материала;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/>
              <a:t>Репродуктивный метод – копирование, повторение комбинаций технических приемов, ходов вслед за педагогом. 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/>
              <a:t>Проигрывание проблемных ситуаций (создание комбинаций тактических приемов)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/>
              <a:t>Создание ярких творческих иллюстраций на тему шахматной игры и фигур.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1600" dirty="0" smtClean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2209" y="369946"/>
            <a:ext cx="3189653" cy="216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68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12595"/>
            <a:ext cx="8596668" cy="130702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2.2. Методы воспитания, используемые при обучении шахматам.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1719618"/>
            <a:ext cx="8120979" cy="4321745"/>
          </a:xfrm>
        </p:spPr>
        <p:txBody>
          <a:bodyPr>
            <a:noAutofit/>
          </a:bodyPr>
          <a:lstStyle/>
          <a:p>
            <a:r>
              <a:rPr lang="ru-RU" b="1" dirty="0" smtClean="0"/>
              <a:t>Приучение – привитие новых правил и норм спортивного поведения, нового характера отношений с педагогом-тренером и сверстниками.</a:t>
            </a:r>
          </a:p>
          <a:p>
            <a:r>
              <a:rPr lang="ru-RU" b="1" dirty="0" smtClean="0"/>
              <a:t>Упражнение – освоение основных знаний, тактических приемов.</a:t>
            </a:r>
          </a:p>
          <a:p>
            <a:r>
              <a:rPr lang="ru-RU" b="1" dirty="0" smtClean="0"/>
              <a:t>Убеждение – формирование и закрепление у детей положительных нравственных качеств, спортивного поведения и устранение отрицательных черт в характере и поведении. </a:t>
            </a:r>
          </a:p>
          <a:p>
            <a:pPr marL="0" indent="0">
              <a:buNone/>
            </a:pPr>
            <a:r>
              <a:rPr lang="ru-RU" b="1" dirty="0"/>
              <a:t> </a:t>
            </a:r>
            <a:r>
              <a:rPr lang="ru-RU" b="1" dirty="0" smtClean="0"/>
              <a:t>Кроме этого, для активизации интереса обучающихся используются методы: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smtClean="0"/>
              <a:t>Создания ситуации успеха;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smtClean="0"/>
              <a:t>Метод поощрений и соревнований.</a:t>
            </a:r>
          </a:p>
          <a:p>
            <a:pPr marL="0" indent="0">
              <a:buNone/>
            </a:pPr>
            <a:r>
              <a:rPr lang="ru-RU" b="1" dirty="0" smtClean="0"/>
              <a:t>     Выбор методов обучения определяется также с учетом </a:t>
            </a:r>
            <a:r>
              <a:rPr lang="ru-RU" b="1" dirty="0" err="1" smtClean="0"/>
              <a:t>возмож-ности</a:t>
            </a:r>
            <a:r>
              <a:rPr lang="ru-RU" b="1" dirty="0" smtClean="0"/>
              <a:t> обучающихся, возрастных и психофизиологических особенностей детей и подростков. </a:t>
            </a:r>
            <a:endParaRPr lang="ru-RU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439" y="1164609"/>
            <a:ext cx="3412273" cy="223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1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u="sng" dirty="0" smtClean="0"/>
              <a:t>2.3. Педагогическая технология обучения. 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930400"/>
            <a:ext cx="8485155" cy="4702411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При анализе практической деятельности обучающиеся совместно  с педагогом определяют, каких знаний и умений им не достает, и всесторонне продумывают, как, каким способом дополнить недостающие знания, умения, учатся оперировать полученными знаниями и умениями и применять их на практике. </a:t>
            </a:r>
          </a:p>
          <a:p>
            <a:r>
              <a:rPr lang="ru-RU" b="1" u="sng" dirty="0" smtClean="0"/>
              <a:t>Педагогическая технология обучения шахматам строится на шахматной педагогике.</a:t>
            </a:r>
          </a:p>
          <a:p>
            <a:pPr marL="0" indent="0" algn="just">
              <a:buNone/>
            </a:pPr>
            <a:r>
              <a:rPr lang="ru-RU" dirty="0" smtClean="0"/>
              <a:t>        В традиционном стиле преподавания шахмат при решении задач используется пробно-поисковой метод. Работа педагога сводится к фиксированию правильных и неправильных ответов, а также к необходимости следить за детьми, чтобы обучающиеся не отвлекались. Такой </a:t>
            </a:r>
            <a:r>
              <a:rPr lang="ru-RU" b="1" u="sng" dirty="0" smtClean="0"/>
              <a:t>метод</a:t>
            </a:r>
            <a:r>
              <a:rPr lang="ru-RU" dirty="0" smtClean="0"/>
              <a:t> решения задач называется – </a:t>
            </a:r>
            <a:r>
              <a:rPr lang="ru-RU" u="sng" dirty="0" smtClean="0"/>
              <a:t>закрытым.</a:t>
            </a:r>
            <a:r>
              <a:rPr lang="ru-RU" dirty="0" smtClean="0"/>
              <a:t> Главным недостатком этого метода является отсутствие помощи затрудняющимся детям.</a:t>
            </a:r>
          </a:p>
          <a:p>
            <a:pPr marL="0" indent="0" algn="just">
              <a:buNone/>
            </a:pPr>
            <a:r>
              <a:rPr lang="ru-RU" dirty="0" smtClean="0"/>
              <a:t>        В педагогически направленном стиле преподавания (шахматной педагогике) используется </a:t>
            </a:r>
            <a:r>
              <a:rPr lang="ru-RU" b="1" u="sng" dirty="0" smtClean="0"/>
              <a:t>развернутый метод, </a:t>
            </a:r>
            <a:r>
              <a:rPr lang="ru-RU" dirty="0" smtClean="0"/>
              <a:t>суть которого составляет ориентировочно-поисковая деятельность. Сначала обучающиеся исследуют позицию и устанавливают значимые ориентиры в наглядной форме, либо на шахматных досках, либо на диаграммах. При этом педагог контролирует правильность выполнения этого этапа и при необходимости помогает затрудняющимся ученикам. </a:t>
            </a:r>
            <a:endParaRPr lang="ru-RU" b="1" u="sng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489" y="2074127"/>
            <a:ext cx="2839993" cy="18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4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446050"/>
            <a:ext cx="8596668" cy="864136"/>
          </a:xfrm>
        </p:spPr>
        <p:txBody>
          <a:bodyPr/>
          <a:lstStyle/>
          <a:p>
            <a:pPr algn="ctr"/>
            <a:r>
              <a:rPr lang="ru-RU" b="1" u="sng" dirty="0" smtClean="0"/>
              <a:t>2.3. Продолжение.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05415"/>
            <a:ext cx="8596668" cy="4535947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При многократном использовании этого метода происходит автоматизация,  в последствии, обучающиеся находят ход без развернутой ориентировки, поскольку у них выработался алгоритм действия при узнавании ориентиров данного типа. </a:t>
            </a:r>
          </a:p>
          <a:p>
            <a:pPr algn="just"/>
            <a:r>
              <a:rPr lang="ru-RU" dirty="0" smtClean="0"/>
              <a:t>В обычном классе учатся дети с разными способностями к обучению шахматам. Нельзя игнорировать тот факт, что половина, и более из них, нуждается в предметной среде, внешнем совершении своих действий. Разрешая обучающимся совершать ход на доске, педагог контролирует правильность выполнения этого этапа и при необходимости помогает затрудняющимся ученикам. Это помогает им создать прочный фундамент, состоящий из автоматизации элементарных шахматных навыков. </a:t>
            </a:r>
          </a:p>
          <a:p>
            <a:pPr algn="just"/>
            <a:r>
              <a:rPr lang="ru-RU" dirty="0" smtClean="0"/>
              <a:t>Большую помощь в автоматизации навыков, ходов шахматных фигур в частности, и обучению шахматам в целом, оказывают обучающие компьютерные шахматные программы и информационно-коммуникативные технологии (далее ИКТ).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002" y="4857542"/>
            <a:ext cx="2789948" cy="178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02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82472"/>
          </a:xfrm>
        </p:spPr>
        <p:txBody>
          <a:bodyPr/>
          <a:lstStyle/>
          <a:p>
            <a:pPr algn="ctr"/>
            <a:r>
              <a:rPr lang="ru-RU" b="1" u="sng" dirty="0" smtClean="0"/>
              <a:t>2.4. Методы с ИКТ. 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92073"/>
            <a:ext cx="8596668" cy="530897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Кроме компьютерной жеребьевки на занятиях целесообразно применять такие обучающие методы с ИКТ:</a:t>
            </a:r>
          </a:p>
          <a:p>
            <a:pPr>
              <a:buAutoNum type="arabicPeriod"/>
            </a:pPr>
            <a:r>
              <a:rPr lang="ru-RU" dirty="0" smtClean="0"/>
              <a:t>видео-брейки (просмотр видео на шахматную тематику, например, о творчестве известных шахматистов, небольшие отснятые видеоролики о прошедших соревнованиях с участием самих обучающихся или мультфильмы/фильмы на шахматную тематику).</a:t>
            </a:r>
          </a:p>
          <a:p>
            <a:pPr>
              <a:buAutoNum type="arabicPeriod"/>
            </a:pPr>
            <a:r>
              <a:rPr lang="ru-RU" dirty="0" smtClean="0"/>
              <a:t>Мультимедийные презентации (слайды которые оживляют занятие, формируют фантазию, развивают творческие и интеллектуальные способности).</a:t>
            </a:r>
          </a:p>
          <a:p>
            <a:pPr>
              <a:buAutoNum type="arabicPeriod"/>
            </a:pPr>
            <a:r>
              <a:rPr lang="ru-RU" dirty="0" smtClean="0"/>
              <a:t>Шахматные конкурсы с подсчетом заработанных очков (решение шахматных задач и этюдов)</a:t>
            </a:r>
          </a:p>
          <a:p>
            <a:pPr>
              <a:buAutoNum type="arabicPeriod"/>
            </a:pPr>
            <a:r>
              <a:rPr lang="ru-RU" dirty="0" smtClean="0"/>
              <a:t>Сеансы одновременной игры, где сеанс может проводить один из обучающихся, независимо от его силы игры, такие тренировки позволяют правильно распределять внимание и время в течении игры;</a:t>
            </a:r>
          </a:p>
          <a:p>
            <a:pPr>
              <a:buAutoNum type="arabicPeriod"/>
            </a:pPr>
            <a:r>
              <a:rPr lang="ru-RU" dirty="0" smtClean="0"/>
              <a:t>Проведение шахматных турниров, что способствует усвоению турнирных правил, повышает уровень мастерства, укрепляет дружбу между шахматистами.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6014" y="1714500"/>
            <a:ext cx="3225986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4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0710"/>
          </a:xfrm>
        </p:spPr>
        <p:txBody>
          <a:bodyPr/>
          <a:lstStyle/>
          <a:p>
            <a:pPr algn="ctr"/>
            <a:r>
              <a:rPr lang="ru-RU" b="1" u="sng" dirty="0" smtClean="0"/>
              <a:t>2.5. Успеваемость и мотивация. 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728439"/>
            <a:ext cx="8596668" cy="4312923"/>
          </a:xfrm>
        </p:spPr>
        <p:txBody>
          <a:bodyPr/>
          <a:lstStyle/>
          <a:p>
            <a:r>
              <a:rPr lang="ru-RU" dirty="0" smtClean="0"/>
              <a:t>Обучающиеся по-разному справляются с учебными заданиями. Поэтому возникает необходимость в составлении заданий на каждый урок, содержащих три уровня сложности : простые, средние и сложные. </a:t>
            </a:r>
          </a:p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Таким образом, всем обучающимся на уроке будет предоставлена одна тема, но задания по ней будут выполняться на разном уровне. При таком подходе </a:t>
            </a:r>
            <a:r>
              <a:rPr lang="ru-RU" b="1" u="sng" dirty="0" smtClean="0"/>
              <a:t>обеспечена высокая успеваемость и мотивация. </a:t>
            </a:r>
          </a:p>
          <a:p>
            <a:pPr marL="0" indent="0">
              <a:buNone/>
            </a:pPr>
            <a:endParaRPr lang="ru-RU" b="1" u="sng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b="1" u="sng" dirty="0" smtClean="0"/>
              <a:t>! Важно: </a:t>
            </a:r>
            <a:r>
              <a:rPr lang="ru-RU" dirty="0" smtClean="0"/>
              <a:t>Соблюдать основное правило работы на начальном этапе, заключающееся в дозировании шахматной информации - избыток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информации препятствует формированию мышления. 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b="1" u="sng" dirty="0" smtClean="0"/>
              <a:t>Целью шахматной педагогики </a:t>
            </a:r>
            <a:r>
              <a:rPr lang="ru-RU" dirty="0" smtClean="0"/>
              <a:t>является создание условий для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 smtClean="0"/>
              <a:t> проявления исследовательской активности обучающихся.</a:t>
            </a:r>
            <a:endParaRPr lang="ru-RU" b="1" u="sng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8448" y="3355279"/>
            <a:ext cx="3702205" cy="24681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5029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1423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 smtClean="0"/>
              <a:t>3. Ключевые правила</a:t>
            </a:r>
            <a:r>
              <a:rPr lang="ru-RU" b="1" u="sng" dirty="0"/>
              <a:t> </a:t>
            </a:r>
            <a:r>
              <a:rPr lang="ru-RU" b="1" u="sng" dirty="0" smtClean="0"/>
              <a:t>в построении урока.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929161"/>
            <a:ext cx="8596668" cy="492883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ru-RU" dirty="0" smtClean="0"/>
              <a:t>Шахматы – </a:t>
            </a:r>
            <a:r>
              <a:rPr lang="ru-RU" dirty="0" err="1" smtClean="0"/>
              <a:t>здоровьесберегающий</a:t>
            </a:r>
            <a:r>
              <a:rPr lang="ru-RU" dirty="0" smtClean="0"/>
              <a:t> учебный предмет. </a:t>
            </a:r>
          </a:p>
          <a:p>
            <a:pPr>
              <a:spcBef>
                <a:spcPts val="0"/>
              </a:spcBef>
            </a:pPr>
            <a:r>
              <a:rPr lang="ru-RU" dirty="0" smtClean="0"/>
              <a:t>Шахматы – это не только популярная игра, но и действенное, эффективное средство интеллектуального развития детей. И сделать его </a:t>
            </a:r>
            <a:r>
              <a:rPr lang="ru-RU" dirty="0" err="1" smtClean="0"/>
              <a:t>здоровьесберегающим</a:t>
            </a:r>
            <a:r>
              <a:rPr lang="ru-RU" dirty="0" smtClean="0"/>
              <a:t> для обучающихся помогут следующие правила:</a:t>
            </a:r>
          </a:p>
          <a:p>
            <a:pPr>
              <a:spcBef>
                <a:spcPts val="0"/>
              </a:spcBef>
              <a:buAutoNum type="arabicPeriod"/>
            </a:pPr>
            <a:r>
              <a:rPr lang="ru-RU" dirty="0" smtClean="0"/>
              <a:t>Обучение игре не самоцель, шахматы – это средство обучения.</a:t>
            </a:r>
          </a:p>
          <a:p>
            <a:pPr>
              <a:spcBef>
                <a:spcPts val="0"/>
              </a:spcBef>
              <a:buFont typeface="Wingdings 3" charset="2"/>
              <a:buAutoNum type="arabicPeriod"/>
            </a:pPr>
            <a:r>
              <a:rPr lang="ru-RU" dirty="0"/>
              <a:t>Шахматы следует </a:t>
            </a:r>
            <a:r>
              <a:rPr lang="ru-RU" dirty="0" smtClean="0"/>
              <a:t>рассматривать </a:t>
            </a:r>
            <a:r>
              <a:rPr lang="ru-RU" dirty="0"/>
              <a:t>как не спортивную игру с победителями и побежденными, а как учебный предмет, в котором процесс обучения можно выстроить в формах, доступных детям любой возрастной группы</a:t>
            </a:r>
            <a:r>
              <a:rPr lang="ru-RU" dirty="0" smtClean="0"/>
              <a:t>.</a:t>
            </a:r>
          </a:p>
          <a:p>
            <a:pPr>
              <a:spcBef>
                <a:spcPts val="0"/>
              </a:spcBef>
              <a:buFont typeface="Wingdings 3" charset="2"/>
              <a:buAutoNum type="arabicPeriod"/>
            </a:pPr>
            <a:r>
              <a:rPr lang="ru-RU" dirty="0" smtClean="0"/>
              <a:t>Шахматы следует понимать как четко структурированную систему постепенно усложняющихся развивающих заданий и дидактических игр.  </a:t>
            </a:r>
          </a:p>
          <a:p>
            <a:pPr>
              <a:spcBef>
                <a:spcPts val="0"/>
              </a:spcBef>
              <a:buFont typeface="Wingdings 3" charset="2"/>
              <a:buAutoNum type="arabicPeriod"/>
            </a:pPr>
            <a:r>
              <a:rPr lang="ru-RU" dirty="0" smtClean="0"/>
              <a:t>Шахматные задания должны носить занимательный характер.</a:t>
            </a:r>
          </a:p>
          <a:p>
            <a:pPr>
              <a:spcBef>
                <a:spcPts val="0"/>
              </a:spcBef>
              <a:buFont typeface="Wingdings 3" charset="2"/>
              <a:buAutoNum type="arabicPeriod"/>
            </a:pPr>
            <a:r>
              <a:rPr lang="ru-RU" dirty="0" smtClean="0"/>
              <a:t>Использовать в учебном процессе не только всю доску, но и ее части, фрагменты. </a:t>
            </a:r>
          </a:p>
          <a:p>
            <a:pPr>
              <a:spcBef>
                <a:spcPts val="0"/>
              </a:spcBef>
              <a:buFont typeface="Wingdings 3" charset="2"/>
              <a:buAutoNum type="arabicPeriod"/>
            </a:pPr>
            <a:r>
              <a:rPr lang="ru-RU" dirty="0" smtClean="0"/>
              <a:t>Применять в учебном процессе блоки игровых  позиций на фрагментах доски.</a:t>
            </a:r>
          </a:p>
          <a:p>
            <a:pPr>
              <a:spcBef>
                <a:spcPts val="0"/>
              </a:spcBef>
              <a:buFont typeface="Wingdings 3" charset="2"/>
              <a:buAutoNum type="arabicPeriod"/>
            </a:pPr>
            <a:r>
              <a:rPr lang="ru-RU" dirty="0" smtClean="0"/>
              <a:t>Чередовать выполнение заданий на доске и на диаграммах.</a:t>
            </a:r>
          </a:p>
          <a:p>
            <a:pPr marL="0" indent="0">
              <a:buNone/>
            </a:pPr>
            <a:endParaRPr lang="ru-RU" dirty="0" smtClean="0"/>
          </a:p>
          <a:p>
            <a:pPr>
              <a:buFont typeface="Wingdings 3" charset="2"/>
              <a:buAutoNum type="arabicPeriod"/>
            </a:pPr>
            <a:endParaRPr lang="ru-RU" dirty="0"/>
          </a:p>
          <a:p>
            <a:pPr>
              <a:buAutoNum type="arabicPeriod"/>
            </a:pPr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167" y="2411729"/>
            <a:ext cx="3162857" cy="237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079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599"/>
            <a:ext cx="9091134" cy="1551383"/>
          </a:xfrm>
        </p:spPr>
        <p:txBody>
          <a:bodyPr>
            <a:normAutofit/>
          </a:bodyPr>
          <a:lstStyle/>
          <a:p>
            <a:r>
              <a:rPr lang="ru-RU" dirty="0" smtClean="0"/>
              <a:t>МАОУ </a:t>
            </a:r>
            <a:r>
              <a:rPr lang="ru-RU" dirty="0"/>
              <a:t>г</a:t>
            </a:r>
            <a:r>
              <a:rPr lang="ru-RU" dirty="0" smtClean="0"/>
              <a:t>имназия №32 и</a:t>
            </a:r>
            <a:br>
              <a:rPr lang="ru-RU" dirty="0" smtClean="0"/>
            </a:br>
            <a:r>
              <a:rPr lang="ru-RU" dirty="0" smtClean="0"/>
              <a:t>                МАУДО ДЮЦ «Московский»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2000" u="sng" dirty="0" smtClean="0"/>
              <a:t>Руководящий состав МОП:</a:t>
            </a:r>
            <a:endParaRPr lang="ru-RU" sz="2000" u="sng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2595" y="2737245"/>
            <a:ext cx="4448773" cy="3304117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Белякова Виктория Николаевна</a:t>
            </a:r>
          </a:p>
          <a:p>
            <a:r>
              <a:rPr lang="ru-RU" sz="2400" dirty="0" smtClean="0"/>
              <a:t>Козынченко Людмила Кузьминична</a:t>
            </a:r>
            <a:endParaRPr lang="ru-RU" sz="2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sz="2000" u="sng" dirty="0" smtClean="0"/>
              <a:t>Подготовила курс:</a:t>
            </a:r>
            <a:endParaRPr lang="ru-RU" sz="2000" u="sng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124518" y="2737245"/>
            <a:ext cx="4149483" cy="3304117"/>
          </a:xfrm>
        </p:spPr>
        <p:txBody>
          <a:bodyPr/>
          <a:lstStyle/>
          <a:p>
            <a:r>
              <a:rPr lang="ru-RU" sz="2400" dirty="0" smtClean="0"/>
              <a:t>Пономаренко Наталия Владимировна</a:t>
            </a:r>
          </a:p>
          <a:p>
            <a:pPr marL="0" indent="0">
              <a:buNone/>
            </a:pPr>
            <a:r>
              <a:rPr lang="ru-RU" dirty="0" smtClean="0"/>
              <a:t>Педагог дополнительного образования, тренер по шахматам, судья 3 категории, автор </a:t>
            </a:r>
            <a:r>
              <a:rPr lang="ru-RU" dirty="0" err="1" smtClean="0"/>
              <a:t>вебинаров</a:t>
            </a:r>
            <a:r>
              <a:rPr lang="ru-RU" dirty="0" smtClean="0"/>
              <a:t> и методических пособий в рамках опорной площадки. </a:t>
            </a:r>
          </a:p>
        </p:txBody>
      </p:sp>
    </p:spTree>
    <p:extLst>
      <p:ext uri="{BB962C8B-B14F-4D97-AF65-F5344CB8AC3E}">
        <p14:creationId xmlns:p14="http://schemas.microsoft.com/office/powerpoint/2010/main" val="3075363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79141"/>
            <a:ext cx="8596668" cy="155125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u="sng" dirty="0" smtClean="0"/>
              <a:t>4. Информационные источники, используемые в преподавании шахмат.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930401"/>
            <a:ext cx="8596668" cy="4927600"/>
          </a:xfrm>
        </p:spPr>
        <p:txBody>
          <a:bodyPr>
            <a:normAutofit fontScale="92500" lnSpcReduction="10000"/>
          </a:bodyPr>
          <a:lstStyle/>
          <a:p>
            <a:r>
              <a:rPr lang="ru-RU" sz="1900" dirty="0" smtClean="0"/>
              <a:t>Рекомендуемая литература преподавания шахмат представлена следующим списком:</a:t>
            </a:r>
          </a:p>
          <a:p>
            <a:pPr>
              <a:buAutoNum type="arabicPeriod"/>
            </a:pPr>
            <a:r>
              <a:rPr lang="ru-RU" sz="1900" dirty="0" smtClean="0"/>
              <a:t>Волкова Е.И. , Прудникова Е.А. Физическая культура. Динамические шахматы. Рабочие программы. 1-4 классы: пособие для учителей общеобразовательных школ. – «Русский шахматный дом» 2015 г.</a:t>
            </a:r>
          </a:p>
          <a:p>
            <a:pPr>
              <a:buFont typeface="Wingdings 3" charset="2"/>
              <a:buAutoNum type="arabicPeriod"/>
            </a:pPr>
            <a:r>
              <a:rPr lang="ru-RU" sz="1900" dirty="0"/>
              <a:t>Волкова Е.И. , Прудникова Е.А. Физическая культура. Динамические шахматы. Рабочие программы. </a:t>
            </a:r>
            <a:r>
              <a:rPr lang="ru-RU" sz="1900" dirty="0" smtClean="0"/>
              <a:t>1-2 </a:t>
            </a:r>
            <a:r>
              <a:rPr lang="ru-RU" sz="1900" dirty="0"/>
              <a:t>классы: пособие для учителей общеобразовательных школ. – «Русский шахматный дом» 2015 г</a:t>
            </a:r>
            <a:r>
              <a:rPr lang="ru-RU" sz="1900" dirty="0" smtClean="0"/>
              <a:t>.</a:t>
            </a:r>
          </a:p>
          <a:p>
            <a:pPr>
              <a:buFont typeface="Wingdings 3" charset="2"/>
              <a:buAutoNum type="arabicPeriod"/>
            </a:pPr>
            <a:r>
              <a:rPr lang="ru-RU" sz="1900" dirty="0" smtClean="0"/>
              <a:t>Капабланка Х.Р. Последние шахматные лекции./ Х.Р. Капабланка. М. Физкультура и спорт.1977 г. </a:t>
            </a:r>
          </a:p>
          <a:p>
            <a:pPr>
              <a:buFont typeface="Wingdings 3" charset="2"/>
              <a:buAutoNum type="arabicPeriod"/>
            </a:pPr>
            <a:r>
              <a:rPr lang="ru-RU" sz="1900" dirty="0" smtClean="0"/>
              <a:t>Каспаров Г. «Шахматы как модель жизни/Гарри Каспаров» – М. </a:t>
            </a:r>
            <a:r>
              <a:rPr lang="ru-RU" sz="1900" dirty="0" err="1" smtClean="0"/>
              <a:t>Эксмо</a:t>
            </a:r>
            <a:r>
              <a:rPr lang="ru-RU" sz="1900" dirty="0" smtClean="0"/>
              <a:t>, 2007 г.</a:t>
            </a:r>
          </a:p>
          <a:p>
            <a:pPr>
              <a:buFont typeface="Wingdings 3" charset="2"/>
              <a:buAutoNum type="arabicPeriod"/>
            </a:pPr>
            <a:r>
              <a:rPr lang="ru-RU" sz="1900" dirty="0" err="1" smtClean="0"/>
              <a:t>Сухин</a:t>
            </a:r>
            <a:r>
              <a:rPr lang="ru-RU" sz="1900" dirty="0" smtClean="0"/>
              <a:t> И.Г. Литература, шахматы, творчество. – М. Педагогический калейдоскоп , 1995 г. № 14</a:t>
            </a:r>
          </a:p>
          <a:p>
            <a:pPr>
              <a:buFont typeface="Wingdings 3" charset="2"/>
              <a:buAutoNum type="arabicPeriod"/>
            </a:pPr>
            <a:r>
              <a:rPr lang="ru-RU" sz="1900" dirty="0"/>
              <a:t> </a:t>
            </a:r>
            <a:r>
              <a:rPr lang="ru-RU" sz="1900" dirty="0" smtClean="0"/>
              <a:t>Роберто Месса и Франко </a:t>
            </a:r>
            <a:r>
              <a:rPr lang="ru-RU" sz="1900" dirty="0" err="1" smtClean="0"/>
              <a:t>Масетти</a:t>
            </a:r>
            <a:r>
              <a:rPr lang="ru-RU" sz="1900" dirty="0" smtClean="0"/>
              <a:t> «1001 шахматная задача. Интерактивная книга, которая учит выигрывать» – М.: 2020 г.</a:t>
            </a:r>
          </a:p>
          <a:p>
            <a:pPr>
              <a:buFont typeface="Wingdings 3" charset="2"/>
              <a:buAutoNum type="arabicPeriod"/>
            </a:pPr>
            <a:endParaRPr lang="ru-RU" dirty="0"/>
          </a:p>
          <a:p>
            <a:pPr>
              <a:buAutoNum type="arabicPeriod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0283" y="2040673"/>
            <a:ext cx="2938857" cy="251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70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45688"/>
            <a:ext cx="8596668" cy="1584712"/>
          </a:xfrm>
        </p:spPr>
        <p:txBody>
          <a:bodyPr/>
          <a:lstStyle/>
          <a:p>
            <a:pPr algn="ctr"/>
            <a:r>
              <a:rPr lang="ru-RU" b="1" u="sng" dirty="0" smtClean="0"/>
              <a:t>5. Предисловие. 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360449"/>
            <a:ext cx="8170421" cy="5367898"/>
          </a:xfrm>
        </p:spPr>
        <p:txBody>
          <a:bodyPr>
            <a:normAutofit fontScale="92500" lnSpcReduction="20000"/>
          </a:bodyPr>
          <a:lstStyle/>
          <a:p>
            <a:pPr>
              <a:spcBef>
                <a:spcPts val="0"/>
              </a:spcBef>
            </a:pPr>
            <a:r>
              <a:rPr lang="ru-RU" sz="1900" dirty="0" smtClean="0"/>
              <a:t>Таким образом, ведущие педагоги признают полезность шахматных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900" dirty="0" smtClean="0"/>
              <a:t>занятий для детей, целью которых является общее интеллектуальное и личностное развитие обучающихся на шахматном материале. И в данном случае не ставятся задачи добиться максимального спортивного результата. </a:t>
            </a:r>
          </a:p>
          <a:p>
            <a:pPr>
              <a:spcBef>
                <a:spcPts val="0"/>
              </a:spcBef>
            </a:pPr>
            <a:r>
              <a:rPr lang="ru-RU" sz="1900" dirty="0" smtClean="0"/>
              <a:t>Сегодня первоклассники с интересом поиграют, послушают рассказы преподавателя, попытаются выстроить свои первые ходы на шахматной доске. </a:t>
            </a:r>
          </a:p>
          <a:p>
            <a:pPr>
              <a:spcBef>
                <a:spcPts val="0"/>
              </a:spcBef>
            </a:pPr>
            <a:r>
              <a:rPr lang="ru-RU" sz="1900" dirty="0" smtClean="0"/>
              <a:t>Завтра  - по-настоящему увлекутся шахматами, станут посещать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1900" dirty="0" smtClean="0"/>
              <a:t>школьный факультатив или кружок, начнут принимать участие в соревнованиях. </a:t>
            </a:r>
          </a:p>
          <a:p>
            <a:pPr marL="0" indent="0">
              <a:spcBef>
                <a:spcPts val="0"/>
              </a:spcBef>
              <a:buNone/>
            </a:pPr>
            <a:endParaRPr lang="ru-RU" sz="19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1900" dirty="0"/>
              <a:t> </a:t>
            </a:r>
            <a:r>
              <a:rPr lang="ru-RU" sz="1900" dirty="0" smtClean="0"/>
              <a:t>      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900" i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900" i="1" dirty="0" smtClean="0">
                <a:solidFill>
                  <a:schemeClr val="accent2">
                    <a:lumMod val="50000"/>
                  </a:schemeClr>
                </a:solidFill>
              </a:rPr>
              <a:t>      Замечательной особенностью шахмат является то, что заниматься ими могут все ребята – независимо от их физического состояния, самочувствия и даже изначальных умственных способностей. Это спорт, доступный буквально всем - было бы желание и хорошее, вдумчивое преподавание. </a:t>
            </a:r>
          </a:p>
          <a:p>
            <a:pPr marL="0" indent="0" algn="just">
              <a:spcBef>
                <a:spcPts val="0"/>
              </a:spcBef>
              <a:buNone/>
            </a:pPr>
            <a:endParaRPr lang="ru-RU" sz="1900" dirty="0"/>
          </a:p>
          <a:p>
            <a:pPr marL="0" indent="0" algn="ctr">
              <a:buNone/>
            </a:pPr>
            <a:r>
              <a:rPr lang="ru-RU" sz="3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Всем спасибо за доверие и сотрудничество!</a:t>
            </a:r>
            <a:endParaRPr lang="ru-RU" sz="35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439" y="1930400"/>
            <a:ext cx="3505200" cy="22175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58909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3796" y="150762"/>
            <a:ext cx="5854801" cy="329712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46" y="150762"/>
            <a:ext cx="6464813" cy="36406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254" y="3590298"/>
            <a:ext cx="5624343" cy="3167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11" y="3590298"/>
            <a:ext cx="5624343" cy="31673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63341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72" y="2561434"/>
            <a:ext cx="3210437" cy="41148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5558" y="907291"/>
            <a:ext cx="7672038" cy="59507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121" y="179813"/>
            <a:ext cx="5687122" cy="31990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3143" y="41416"/>
            <a:ext cx="4205207" cy="31539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534" y="5252298"/>
            <a:ext cx="3700451" cy="160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10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889" y="187960"/>
            <a:ext cx="4928339" cy="66700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1269" y="187960"/>
            <a:ext cx="2939297" cy="39726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495" y="3746810"/>
            <a:ext cx="7680757" cy="34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478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121" y="556849"/>
            <a:ext cx="8534669" cy="5789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9198" y="1938082"/>
            <a:ext cx="2364616" cy="3026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1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70" cy="1123666"/>
          </a:xfrm>
        </p:spPr>
        <p:txBody>
          <a:bodyPr/>
          <a:lstStyle/>
          <a:p>
            <a:pPr algn="ctr"/>
            <a:r>
              <a:rPr lang="ru-RU" b="1" u="sng" dirty="0" smtClean="0"/>
              <a:t>В интерактивном  курсе:</a:t>
            </a:r>
            <a:endParaRPr lang="ru-RU" b="1" u="sng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64512636"/>
              </p:ext>
            </p:extLst>
          </p:nvPr>
        </p:nvGraphicFramePr>
        <p:xfrm>
          <a:off x="301083" y="1326996"/>
          <a:ext cx="6490010" cy="5330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10145" y="2160589"/>
            <a:ext cx="4650059" cy="3880773"/>
          </a:xfrm>
        </p:spPr>
        <p:txBody>
          <a:bodyPr/>
          <a:lstStyle/>
          <a:p>
            <a:r>
              <a:rPr lang="ru-RU" sz="2400" dirty="0" smtClean="0"/>
              <a:t>«Шахматы </a:t>
            </a:r>
            <a:r>
              <a:rPr lang="ru-RU" sz="2400" dirty="0"/>
              <a:t>учат правильно оценивать свои силы, анализировать, логически мыслить, не говоря уже о том, что шахматы развивают </a:t>
            </a:r>
            <a:r>
              <a:rPr lang="ru-RU" sz="2400" dirty="0" smtClean="0"/>
              <a:t>память» </a:t>
            </a:r>
            <a:endParaRPr lang="ru-RU" dirty="0" smtClean="0"/>
          </a:p>
          <a:p>
            <a:pPr marL="0" indent="0">
              <a:buNone/>
            </a:pPr>
            <a:r>
              <a:rPr lang="ru-RU" b="1" i="1" dirty="0"/>
              <a:t> </a:t>
            </a:r>
            <a:r>
              <a:rPr lang="ru-RU" b="1" i="1" dirty="0" smtClean="0"/>
              <a:t>               Анатолий </a:t>
            </a:r>
            <a:r>
              <a:rPr lang="ru-RU" b="1" i="1" dirty="0"/>
              <a:t>Евгеньевич </a:t>
            </a:r>
            <a:r>
              <a:rPr lang="ru-RU" b="1" i="1" dirty="0" smtClean="0"/>
              <a:t>Карпов 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600" b="1" i="1" dirty="0" smtClean="0"/>
              <a:t>(Российский и советский</a:t>
            </a:r>
          </a:p>
          <a:p>
            <a:pPr marL="0" indent="0" algn="r">
              <a:spcBef>
                <a:spcPts val="0"/>
              </a:spcBef>
              <a:buNone/>
            </a:pPr>
            <a:r>
              <a:rPr lang="ru-RU" sz="1600" b="1" i="1" dirty="0" smtClean="0"/>
              <a:t> шахматист, 12-й чемпион мира)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26042131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Раздел 1. </a:t>
            </a:r>
            <a:r>
              <a:rPr lang="ru-RU" b="1" u="sng" dirty="0" smtClean="0"/>
              <a:t>Формы шахматного образования в общеобразовательной школе. 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/>
              <a:t>Обучение шахматной игре является сложным и трудоемким процессом. Поэтому очень важно донести до сознания обучающихся то, что достижение спортивного успеха возможно только при настойчивости, трудолюбии и постоянной аналитической работе. Без воспитания в себе сильной воли, привычки к самостоятельным занятиям, без соблюдения режима, общефизической подготовки нельзя добиться серьезных результатов в шахматах. В тоже время арсенал педагога, обучающего детей курсу шахмат, состоит из конкретных форм, методов, средств и технологий обучения шахматам, что составляет полноценную методическую базу.</a:t>
            </a:r>
          </a:p>
          <a:p>
            <a:pPr algn="just"/>
            <a:r>
              <a:rPr lang="ru-RU" dirty="0" smtClean="0"/>
              <a:t>Методическая база, которую формирует для себя педагог в обучении шахматам должна способствовать достижению предметных компетенций обучающихся – технической  и интеллектуальной.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3148" y="340847"/>
            <a:ext cx="1834100" cy="1589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183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u="sng" dirty="0" smtClean="0"/>
              <a:t>1.1. Техническая компетенция</a:t>
            </a:r>
            <a:endParaRPr lang="ru-RU" b="1" u="sng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677333" y="1416205"/>
            <a:ext cx="9224949" cy="544179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b="1" dirty="0" smtClean="0"/>
              <a:t>Техническая компетенция формируется в процессе осуществления обучающимися следующей деятельности: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ru-RU" b="1" dirty="0" smtClean="0"/>
          </a:p>
          <a:p>
            <a:pPr>
              <a:lnSpc>
                <a:spcPct val="110000"/>
              </a:lnSpc>
              <a:spcBef>
                <a:spcPts val="0"/>
              </a:spcBef>
              <a:buAutoNum type="arabicPeriod"/>
            </a:pPr>
            <a:r>
              <a:rPr lang="ru-RU" b="1" dirty="0" smtClean="0"/>
              <a:t>Участие в тренировочных играх, соревнованиях по шахматам;</a:t>
            </a:r>
          </a:p>
          <a:p>
            <a:pPr>
              <a:lnSpc>
                <a:spcPct val="110000"/>
              </a:lnSpc>
              <a:spcBef>
                <a:spcPts val="0"/>
              </a:spcBef>
              <a:buAutoNum type="arabicPeriod"/>
            </a:pPr>
            <a:r>
              <a:rPr lang="ru-RU" b="1" dirty="0" smtClean="0"/>
              <a:t>Решение шахматных задач и этюдов, сеансах одновременной игры.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/>
              <a:t>Формирование ключевых компетенций обучающихся должно быть выражено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/>
              <a:t>на разных этапах: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в</a:t>
            </a:r>
            <a:r>
              <a:rPr lang="ru-RU" b="1" dirty="0" smtClean="0"/>
              <a:t> проведении педагогом инструктажей;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в</a:t>
            </a:r>
            <a:r>
              <a:rPr lang="ru-RU" b="1" dirty="0" smtClean="0"/>
              <a:t> применении индивидуальных форм работы;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в</a:t>
            </a:r>
            <a:r>
              <a:rPr lang="ru-RU" b="1" dirty="0" smtClean="0"/>
              <a:t> корректировке игры;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/>
              <a:t>в</a:t>
            </a:r>
            <a:r>
              <a:rPr lang="ru-RU" b="1" dirty="0" smtClean="0"/>
              <a:t> рекомендациях по выполнению комбинаций.</a:t>
            </a:r>
          </a:p>
          <a:p>
            <a:pPr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b="1" dirty="0" smtClean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/>
              <a:t>Формами отслеживания роста технической предметной компетенции являются: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/>
              <a:t>1. Педагогическое наблюдение;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 smtClean="0"/>
              <a:t>2. Учет результативности участия обучающихся в соревнованиях.</a:t>
            </a:r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194" y="168939"/>
            <a:ext cx="1690382" cy="146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82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u="sng" dirty="0" smtClean="0"/>
              <a:t>1.2. Интеллектуальная компетенция.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2300" y="1446663"/>
            <a:ext cx="8596668" cy="5411337"/>
          </a:xfrm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ru-RU" b="1" dirty="0" smtClean="0"/>
              <a:t>Интеллектуальная компетенция формируется в процессе осуществления обучающимися следующей деятельности:</a:t>
            </a:r>
          </a:p>
          <a:p>
            <a:pPr marL="0" indent="0">
              <a:spcBef>
                <a:spcPts val="0"/>
              </a:spcBef>
              <a:buNone/>
            </a:pPr>
            <a:endParaRPr lang="ru-RU" b="1" dirty="0" smtClean="0"/>
          </a:p>
          <a:p>
            <a:pPr>
              <a:spcBef>
                <a:spcPts val="0"/>
              </a:spcBef>
              <a:buAutoNum type="arabicPeriod"/>
            </a:pPr>
            <a:r>
              <a:rPr lang="ru-RU" b="1" dirty="0" smtClean="0"/>
              <a:t>Анализ и прогноз игры обучающимися;</a:t>
            </a:r>
          </a:p>
          <a:p>
            <a:pPr>
              <a:spcBef>
                <a:spcPts val="0"/>
              </a:spcBef>
              <a:buAutoNum type="arabicPeriod"/>
            </a:pPr>
            <a:r>
              <a:rPr lang="ru-RU" b="1" dirty="0" smtClean="0"/>
              <a:t>Изучение специализированной литературы;</a:t>
            </a:r>
          </a:p>
          <a:p>
            <a:pPr>
              <a:spcBef>
                <a:spcPts val="0"/>
              </a:spcBef>
              <a:buAutoNum type="arabicPeriod"/>
            </a:pPr>
            <a:r>
              <a:rPr lang="ru-RU" b="1" dirty="0" smtClean="0"/>
              <a:t>Просмотр и обсуждение сыгранных партий лучших (ведущих) шахматистов.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/>
              <a:t>Формирование ключевых компетенций обучающихся должно быть выражено </a:t>
            </a:r>
            <a:r>
              <a:rPr lang="ru-RU" b="1" dirty="0" smtClean="0"/>
              <a:t>на следующих этапах: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b="1" dirty="0"/>
              <a:t> </a:t>
            </a:r>
            <a:r>
              <a:rPr lang="ru-RU" b="1" dirty="0" smtClean="0"/>
              <a:t>    В организации педагогом консультирования при отборе тематического материала;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/>
              <a:t>В проведении бесед;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/>
              <a:t>В применении индивидуальных и групповых форм работы.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/>
              <a:t>Формами отслеживания роста интеллектуальной предметной компетенции являются: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/>
              <a:t>1. Оценка результативности участия обучаемых в соревнования и первенствах по шахматам;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/>
              <a:t>2. Определение уровня эрудиции обучаемых. </a:t>
            </a:r>
          </a:p>
          <a:p>
            <a:pPr>
              <a:buFont typeface="Arial" panose="020B0604020202020204" pitchFamily="34" charset="0"/>
              <a:buChar char="•"/>
            </a:pP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782" y="189571"/>
            <a:ext cx="1532238" cy="125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99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78006"/>
          </a:xfrm>
        </p:spPr>
        <p:txBody>
          <a:bodyPr/>
          <a:lstStyle/>
          <a:p>
            <a:pPr algn="ctr"/>
            <a:r>
              <a:rPr lang="ru-RU" b="1" u="sng" dirty="0" smtClean="0"/>
              <a:t>1.3. Основная форма обучения.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576815"/>
            <a:ext cx="8596668" cy="446454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dirty="0" smtClean="0"/>
              <a:t>Основной формой обучения шахматам является индивидуально-групповая и практическая игра в группах. С шахматистами – призерами областных и региональных соревнований – заниматься лучше индивидуально. </a:t>
            </a:r>
            <a:endParaRPr lang="ru-RU" b="1" dirty="0"/>
          </a:p>
          <a:p>
            <a:pPr marL="0" indent="0">
              <a:spcBef>
                <a:spcPts val="0"/>
              </a:spcBef>
              <a:buNone/>
            </a:pPr>
            <a:endParaRPr lang="ru-RU" b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b="1" dirty="0" smtClean="0"/>
              <a:t>Другие формы обучения шахматам включают: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/>
              <a:t>Теоретические занятия;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/>
              <a:t>Игры (учебные, дидактические);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/>
              <a:t>Тренировочные и тематические партии между обучающимися и с педагогом;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/>
              <a:t>Конкурсы решения комбинаций, задач и этюдов;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/>
              <a:t>Участие в личных и командных турнирах и соревнованиях различного уровня;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/>
              <a:t>Сеансы одновременной игры;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/>
              <a:t>Совместный и самостоятельный анализ собственных партий  и партий мастеров;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/>
              <a:t>Самостоятельная работа с шахматной литературой;</a:t>
            </a:r>
          </a:p>
          <a:p>
            <a:pPr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b="1" dirty="0" smtClean="0"/>
              <a:t>Шахматные и тактические игры, история возникновения шахмат.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069" y="239722"/>
            <a:ext cx="1548936" cy="1247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1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796119"/>
          </a:xfrm>
        </p:spPr>
        <p:txBody>
          <a:bodyPr/>
          <a:lstStyle/>
          <a:p>
            <a:pPr algn="ctr"/>
            <a:r>
              <a:rPr lang="ru-RU" b="1" u="sng" dirty="0" smtClean="0"/>
              <a:t>1.4. Форма отбора.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05719"/>
            <a:ext cx="8596668" cy="5308980"/>
          </a:xfrm>
        </p:spPr>
        <p:txBody>
          <a:bodyPr/>
          <a:lstStyle/>
          <a:p>
            <a:pPr algn="just"/>
            <a:r>
              <a:rPr lang="ru-RU" dirty="0" smtClean="0"/>
              <a:t>Общепризнанным является тот факт, что современная система подготовки юных шахматистов должна строится с учетов всех психических процессов ребенка, его деятельности, его индивидуально-психологических особенностей. </a:t>
            </a:r>
          </a:p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    В связи с тем, что шахматы могут оказать неблагоприятное влияние на здоровье ребенка, то начало систематических занятий с детьми должен предшествовать медицинский отбор, задача которого прежде всего исключить или не допустить к занятиям больных детей, особенно с неустойчивой психикой и заболеваниями сердечно-сосудистой системы, так как шахматы являются такой формы спортивной деятельности, которая приводит к большой эмоциональной и интеллектуальной нагрузке на играющего. </a:t>
            </a:r>
          </a:p>
          <a:p>
            <a:pPr marL="0" indent="0" algn="just">
              <a:buNone/>
            </a:pPr>
            <a:r>
              <a:rPr lang="ru-RU" dirty="0"/>
              <a:t> </a:t>
            </a:r>
            <a:r>
              <a:rPr lang="ru-RU" dirty="0" smtClean="0"/>
              <a:t>   Важнейшим фактором содействия формирования интеллектуальных способностей ребенка является создание </a:t>
            </a:r>
            <a:r>
              <a:rPr lang="ru-RU" dirty="0" err="1" smtClean="0"/>
              <a:t>воспитательно</a:t>
            </a:r>
            <a:r>
              <a:rPr lang="ru-RU" dirty="0" smtClean="0"/>
              <a:t>-образовательного процесса «семья - образовательная организация». В работе с родителями используются различные формы и методы работы, что делает процесс обучения детей игре в шахматы более эффективным.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983" y="609600"/>
            <a:ext cx="2448622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702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0710"/>
          </a:xfrm>
        </p:spPr>
        <p:txBody>
          <a:bodyPr/>
          <a:lstStyle/>
          <a:p>
            <a:pPr algn="ctr"/>
            <a:r>
              <a:rPr lang="ru-RU" b="1" u="sng" dirty="0" smtClean="0"/>
              <a:t>1.5. Шахматное образование.</a:t>
            </a:r>
            <a:endParaRPr lang="ru-RU" b="1" u="sng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639229"/>
            <a:ext cx="8596668" cy="5048174"/>
          </a:xfrm>
        </p:spPr>
        <p:txBody>
          <a:bodyPr/>
          <a:lstStyle/>
          <a:p>
            <a:r>
              <a:rPr lang="ru-RU" b="1" dirty="0" smtClean="0"/>
              <a:t>Шахматное образование включает в себя: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/>
              <a:t>О</a:t>
            </a:r>
            <a:r>
              <a:rPr lang="ru-RU" b="1" dirty="0" smtClean="0"/>
              <a:t>бщую образованность;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smtClean="0"/>
              <a:t>Теорию и практику шахматной игры;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smtClean="0"/>
              <a:t>Воспитание интеллектуальной культуры;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smtClean="0"/>
              <a:t>Создание интеллектуального потенциала;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smtClean="0"/>
              <a:t>Раннее развитие у детей навыков волевой регуляции.</a:t>
            </a:r>
          </a:p>
          <a:p>
            <a:pPr marL="0" indent="0">
              <a:buNone/>
            </a:pPr>
            <a:r>
              <a:rPr lang="ru-RU" b="1" dirty="0" smtClean="0"/>
              <a:t>В зависимости от возрастных особенностей обучающихся эффективно применение тех или иных форм и методов: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smtClean="0"/>
              <a:t>Уроки, групповые и индивидуальные занятия;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smtClean="0"/>
              <a:t>Игровая деятельность, конкурсы решения задач;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smtClean="0"/>
              <a:t>Турнирная практика, разбор партий.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b="1" dirty="0" smtClean="0"/>
              <a:t>Работа с компьютером. </a:t>
            </a:r>
          </a:p>
          <a:p>
            <a:pPr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191" y="133055"/>
            <a:ext cx="1373975" cy="119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00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1099</TotalTime>
  <Words>2388</Words>
  <Application>Microsoft Office PowerPoint</Application>
  <PresentationFormat>Широкоэкранный</PresentationFormat>
  <Paragraphs>173</Paragraphs>
  <Slides>25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2" baseType="lpstr">
      <vt:lpstr>Aharoni</vt:lpstr>
      <vt:lpstr>Arial</vt:lpstr>
      <vt:lpstr>Bookman Old Style</vt:lpstr>
      <vt:lpstr>Cambria Math</vt:lpstr>
      <vt:lpstr>Trebuchet MS</vt:lpstr>
      <vt:lpstr>Wingdings 3</vt:lpstr>
      <vt:lpstr>Грань</vt:lpstr>
      <vt:lpstr>Организация деятельности МОП «Инновационная развивающая площадка интеллектуального сопровождения обучающихся дополнительного, начального и основного общего образования посредством популяризации шахмат в качестве модели обучения «Шахматная школа»»  в рамках сотрудничества  МАОУ гимназии № 32 и МАУДО ДЮЦ «Московский»  </vt:lpstr>
      <vt:lpstr>МАОУ гимназия №32 и                 МАУДО ДЮЦ «Московский»</vt:lpstr>
      <vt:lpstr>В интерактивном  курсе:</vt:lpstr>
      <vt:lpstr>Раздел 1. Формы шахматного образования в общеобразовательной школе. </vt:lpstr>
      <vt:lpstr>1.1. Техническая компетенция</vt:lpstr>
      <vt:lpstr>1.2. Интеллектуальная компетенция.</vt:lpstr>
      <vt:lpstr>1.3. Основная форма обучения.</vt:lpstr>
      <vt:lpstr>1.4. Форма отбора.</vt:lpstr>
      <vt:lpstr>1.5. Шахматное образование.</vt:lpstr>
      <vt:lpstr>ВАЖНО! И ДОКАЗАНО!</vt:lpstr>
      <vt:lpstr>ВАЖНО! И ДОКАЗАНО!  Из школьной практики. </vt:lpstr>
      <vt:lpstr>Раздел 2. Методы и технология обучения шахматам.</vt:lpstr>
      <vt:lpstr>2.1. Методы обучения. </vt:lpstr>
      <vt:lpstr>2.2. Методы воспитания, используемые при обучении шахматам.</vt:lpstr>
      <vt:lpstr>2.3. Педагогическая технология обучения. </vt:lpstr>
      <vt:lpstr>2.3. Продолжение.</vt:lpstr>
      <vt:lpstr>2.4. Методы с ИКТ. </vt:lpstr>
      <vt:lpstr>2.5. Успеваемость и мотивация. </vt:lpstr>
      <vt:lpstr>3. Ключевые правила в построении урока.</vt:lpstr>
      <vt:lpstr>4. Информационные источники, используемые в преподавании шахмат.</vt:lpstr>
      <vt:lpstr>5. Предисловие. 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ххх</dc:creator>
  <cp:lastModifiedBy>User</cp:lastModifiedBy>
  <cp:revision>60</cp:revision>
  <cp:lastPrinted>2022-09-30T13:10:05Z</cp:lastPrinted>
  <dcterms:created xsi:type="dcterms:W3CDTF">2022-09-27T20:24:19Z</dcterms:created>
  <dcterms:modified xsi:type="dcterms:W3CDTF">2022-09-30T15:43:52Z</dcterms:modified>
</cp:coreProperties>
</file>