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7" r:id="rId2"/>
    <p:sldId id="258" r:id="rId3"/>
    <p:sldId id="275" r:id="rId4"/>
    <p:sldId id="276" r:id="rId5"/>
    <p:sldId id="259" r:id="rId6"/>
    <p:sldId id="260" r:id="rId7"/>
    <p:sldId id="261" r:id="rId8"/>
    <p:sldId id="262" r:id="rId9"/>
    <p:sldId id="277" r:id="rId10"/>
    <p:sldId id="278" r:id="rId11"/>
    <p:sldId id="263" r:id="rId12"/>
    <p:sldId id="279" r:id="rId13"/>
    <p:sldId id="280" r:id="rId14"/>
    <p:sldId id="264" r:id="rId15"/>
    <p:sldId id="265" r:id="rId16"/>
    <p:sldId id="266" r:id="rId17"/>
    <p:sldId id="267" r:id="rId18"/>
    <p:sldId id="268" r:id="rId19"/>
    <p:sldId id="269" r:id="rId20"/>
    <p:sldId id="270" r:id="rId21"/>
    <p:sldId id="281" r:id="rId22"/>
    <p:sldId id="282" r:id="rId23"/>
    <p:sldId id="271" r:id="rId24"/>
    <p:sldId id="272" r:id="rId25"/>
    <p:sldId id="273" r:id="rId26"/>
    <p:sldId id="283" r:id="rId27"/>
    <p:sldId id="274"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78887D-56B8-44DF-8616-0F0A4F525A9C}" type="datetimeFigureOut">
              <a:rPr lang="ru-RU" smtClean="0"/>
              <a:t>05.06.2023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83E73379-3BD9-40D5-BEB9-70F4C9BB5D66}"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5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78887D-56B8-44DF-8616-0F0A4F525A9C}" type="datetimeFigureOut">
              <a:rPr lang="ru-RU" smtClean="0"/>
              <a:t>05.06.2023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E73379-3BD9-40D5-BEB9-70F4C9BB5D66}" type="slidenum">
              <a:rPr lang="ru-RU" smtClean="0"/>
              <a:t>‹#›</a:t>
            </a:fld>
            <a:endParaRPr lang="ru-RU"/>
          </a:p>
        </p:txBody>
      </p:sp>
    </p:spTree>
    <p:extLst>
      <p:ext uri="{BB962C8B-B14F-4D97-AF65-F5344CB8AC3E}">
        <p14:creationId xmlns:p14="http://schemas.microsoft.com/office/powerpoint/2010/main" val="410558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8887D-56B8-44DF-8616-0F0A4F525A9C}" type="datetimeFigureOut">
              <a:rPr lang="ru-RU" smtClean="0"/>
              <a:t>05.06.2023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E73379-3BD9-40D5-BEB9-70F4C9BB5D66}"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751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8887D-56B8-44DF-8616-0F0A4F525A9C}" type="datetimeFigureOut">
              <a:rPr lang="ru-RU" smtClean="0"/>
              <a:t>05.06.2023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E73379-3BD9-40D5-BEB9-70F4C9BB5D66}"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068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8887D-56B8-44DF-8616-0F0A4F525A9C}" type="datetimeFigureOut">
              <a:rPr lang="ru-RU" smtClean="0"/>
              <a:t>05.06.2023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E73379-3BD9-40D5-BEB9-70F4C9BB5D66}" type="slidenum">
              <a:rPr lang="ru-RU" smtClean="0"/>
              <a:t>‹#›</a:t>
            </a:fld>
            <a:endParaRPr lang="ru-RU"/>
          </a:p>
        </p:txBody>
      </p:sp>
    </p:spTree>
    <p:extLst>
      <p:ext uri="{BB962C8B-B14F-4D97-AF65-F5344CB8AC3E}">
        <p14:creationId xmlns:p14="http://schemas.microsoft.com/office/powerpoint/2010/main" val="4129004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8887D-56B8-44DF-8616-0F0A4F525A9C}" type="datetimeFigureOut">
              <a:rPr lang="ru-RU" smtClean="0"/>
              <a:t>05.06.2023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E73379-3BD9-40D5-BEB9-70F4C9BB5D66}"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18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8887D-56B8-44DF-8616-0F0A4F525A9C}" type="datetimeFigureOut">
              <a:rPr lang="ru-RU" smtClean="0"/>
              <a:t>05.06.2023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E73379-3BD9-40D5-BEB9-70F4C9BB5D66}"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910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78887D-56B8-44DF-8616-0F0A4F525A9C}" type="datetimeFigureOut">
              <a:rPr lang="ru-RU" smtClean="0"/>
              <a:t>05.06.2023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E73379-3BD9-40D5-BEB9-70F4C9BB5D66}"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6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78887D-56B8-44DF-8616-0F0A4F525A9C}" type="datetimeFigureOut">
              <a:rPr lang="ru-RU" smtClean="0"/>
              <a:t>05.06.2023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E73379-3BD9-40D5-BEB9-70F4C9BB5D66}"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1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78887D-56B8-44DF-8616-0F0A4F525A9C}" type="datetimeFigureOut">
              <a:rPr lang="ru-RU" smtClean="0"/>
              <a:t>05.06.2023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E73379-3BD9-40D5-BEB9-70F4C9BB5D66}" type="slidenum">
              <a:rPr lang="ru-RU" smtClean="0"/>
              <a:t>‹#›</a:t>
            </a:fld>
            <a:endParaRPr lang="ru-RU"/>
          </a:p>
        </p:txBody>
      </p:sp>
    </p:spTree>
    <p:extLst>
      <p:ext uri="{BB962C8B-B14F-4D97-AF65-F5344CB8AC3E}">
        <p14:creationId xmlns:p14="http://schemas.microsoft.com/office/powerpoint/2010/main" val="407344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78887D-56B8-44DF-8616-0F0A4F525A9C}" type="datetimeFigureOut">
              <a:rPr lang="ru-RU" smtClean="0"/>
              <a:t>05.06.2023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E73379-3BD9-40D5-BEB9-70F4C9BB5D66}"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021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C78887D-56B8-44DF-8616-0F0A4F525A9C}" type="datetimeFigureOut">
              <a:rPr lang="ru-RU" smtClean="0"/>
              <a:t>05.06.2023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E73379-3BD9-40D5-BEB9-70F4C9BB5D66}" type="slidenum">
              <a:rPr lang="ru-RU" smtClean="0"/>
              <a:t>‹#›</a:t>
            </a:fld>
            <a:endParaRPr lang="ru-RU"/>
          </a:p>
        </p:txBody>
      </p:sp>
    </p:spTree>
    <p:extLst>
      <p:ext uri="{BB962C8B-B14F-4D97-AF65-F5344CB8AC3E}">
        <p14:creationId xmlns:p14="http://schemas.microsoft.com/office/powerpoint/2010/main" val="189832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C78887D-56B8-44DF-8616-0F0A4F525A9C}" type="datetimeFigureOut">
              <a:rPr lang="ru-RU" smtClean="0"/>
              <a:t>05.06.2023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3E73379-3BD9-40D5-BEB9-70F4C9BB5D66}"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34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C78887D-56B8-44DF-8616-0F0A4F525A9C}" type="datetimeFigureOut">
              <a:rPr lang="ru-RU" smtClean="0"/>
              <a:t>05.06.2023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3E73379-3BD9-40D5-BEB9-70F4C9BB5D66}"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05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8887D-56B8-44DF-8616-0F0A4F525A9C}" type="datetimeFigureOut">
              <a:rPr lang="ru-RU" smtClean="0"/>
              <a:t>05.06.2023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3E73379-3BD9-40D5-BEB9-70F4C9BB5D66}" type="slidenum">
              <a:rPr lang="ru-RU" smtClean="0"/>
              <a:t>‹#›</a:t>
            </a:fld>
            <a:endParaRPr lang="ru-RU"/>
          </a:p>
        </p:txBody>
      </p:sp>
    </p:spTree>
    <p:extLst>
      <p:ext uri="{BB962C8B-B14F-4D97-AF65-F5344CB8AC3E}">
        <p14:creationId xmlns:p14="http://schemas.microsoft.com/office/powerpoint/2010/main" val="22268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78887D-56B8-44DF-8616-0F0A4F525A9C}" type="datetimeFigureOut">
              <a:rPr lang="ru-RU" smtClean="0"/>
              <a:t>05.06.2023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E73379-3BD9-40D5-BEB9-70F4C9BB5D66}"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18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78887D-56B8-44DF-8616-0F0A4F525A9C}" type="datetimeFigureOut">
              <a:rPr lang="ru-RU" smtClean="0"/>
              <a:t>05.06.2023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E73379-3BD9-40D5-BEB9-70F4C9BB5D66}" type="slidenum">
              <a:rPr lang="ru-RU" smtClean="0"/>
              <a:t>‹#›</a:t>
            </a:fld>
            <a:endParaRPr lang="ru-RU"/>
          </a:p>
        </p:txBody>
      </p:sp>
    </p:spTree>
    <p:extLst>
      <p:ext uri="{BB962C8B-B14F-4D97-AF65-F5344CB8AC3E}">
        <p14:creationId xmlns:p14="http://schemas.microsoft.com/office/powerpoint/2010/main" val="176340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78887D-56B8-44DF-8616-0F0A4F525A9C}" type="datetimeFigureOut">
              <a:rPr lang="ru-RU" smtClean="0"/>
              <a:t>05.06.2023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E73379-3BD9-40D5-BEB9-70F4C9BB5D66}" type="slidenum">
              <a:rPr lang="ru-RU" smtClean="0"/>
              <a:t>‹#›</a:t>
            </a:fld>
            <a:endParaRPr lang="ru-RU"/>
          </a:p>
        </p:txBody>
      </p:sp>
    </p:spTree>
    <p:extLst>
      <p:ext uri="{BB962C8B-B14F-4D97-AF65-F5344CB8AC3E}">
        <p14:creationId xmlns:p14="http://schemas.microsoft.com/office/powerpoint/2010/main" val="114126057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59624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7161" y="832767"/>
            <a:ext cx="9341224" cy="1569660"/>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Гаприндашвили продолжала играть до 70 лет. В 1995 году она стала чемпионкой мира среди взрослых. Двадцать четыре года спустя, в 2019 году в возрасте 78 лет, Гаприндашвили в пятый раз стала чемпионкой мира среди женщин старше 65 лет.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121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4706" y="0"/>
            <a:ext cx="9753600"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6-ая Чемпионка мира по шахматам – </a:t>
            </a:r>
            <a:r>
              <a:rPr lang="ru-RU" sz="2000" b="1" dirty="0" err="1" smtClean="0">
                <a:latin typeface="Times New Roman" panose="02020603050405020304" pitchFamily="18" charset="0"/>
                <a:cs typeface="Times New Roman" panose="02020603050405020304" pitchFamily="18" charset="0"/>
              </a:rPr>
              <a:t>Майа</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Чибурданидзе</a:t>
            </a:r>
            <a:r>
              <a:rPr lang="ru-RU" sz="2000" b="1" dirty="0" smtClean="0">
                <a:latin typeface="Times New Roman" panose="02020603050405020304" pitchFamily="18" charset="0"/>
                <a:cs typeface="Times New Roman" panose="02020603050405020304" pitchFamily="18" charset="0"/>
              </a:rPr>
              <a:t>. 1978-1991 г. СССР. </a:t>
            </a:r>
            <a:endParaRPr lang="ru-RU" sz="20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905435" y="1219200"/>
            <a:ext cx="4572000" cy="4087906"/>
          </a:xfrm>
          <a:prstGeom prst="rect">
            <a:avLst/>
          </a:prstGeom>
        </p:spPr>
      </p:pic>
      <p:sp>
        <p:nvSpPr>
          <p:cNvPr id="6" name="TextBox 5"/>
          <p:cNvSpPr txBox="1"/>
          <p:nvPr/>
        </p:nvSpPr>
        <p:spPr>
          <a:xfrm>
            <a:off x="5827059" y="1219200"/>
            <a:ext cx="5522259" cy="4801314"/>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Советская </a:t>
            </a:r>
            <a:r>
              <a:rPr lang="ru-RU" b="1" dirty="0">
                <a:latin typeface="Times New Roman" panose="02020603050405020304" pitchFamily="18" charset="0"/>
                <a:cs typeface="Times New Roman" panose="02020603050405020304" pitchFamily="18" charset="0"/>
              </a:rPr>
              <a:t>и грузинская шахматистка, 6-я чемпионка мира по шахматам с 1978 по 1991 год. Девятикратная победительница шахматных Олимпиад (пяти — в составе команды СССР и четырёх — в составе команды Грузии). Заслуженный мастер спорта СССР с 1978 года, с 1984 года — гроссмейстер</a:t>
            </a:r>
            <a:r>
              <a:rPr lang="ru-RU" b="1" dirty="0" smtClean="0">
                <a:latin typeface="Times New Roman" panose="02020603050405020304" pitchFamily="18" charset="0"/>
                <a:cs typeface="Times New Roman" panose="02020603050405020304" pitchFamily="18" charset="0"/>
              </a:rPr>
              <a:t>.</a:t>
            </a:r>
          </a:p>
          <a:p>
            <a:r>
              <a:rPr lang="ru-RU" dirty="0" err="1" smtClean="0">
                <a:latin typeface="Times New Roman" panose="02020603050405020304" pitchFamily="18" charset="0"/>
                <a:cs typeface="Times New Roman" panose="02020603050405020304" pitchFamily="18" charset="0"/>
              </a:rPr>
              <a:t>Майа</a:t>
            </a:r>
            <a:r>
              <a:rPr lang="ru-RU" dirty="0" smtClean="0">
                <a:latin typeface="Times New Roman" panose="02020603050405020304" pitchFamily="18" charset="0"/>
                <a:cs typeface="Times New Roman" panose="02020603050405020304" pitchFamily="18" charset="0"/>
              </a:rPr>
              <a:t> уже к пяти годам умела читать и легко проводила в уме довольно непростые математические вычисления, недоступные большинству взрослых </a:t>
            </a:r>
            <a:r>
              <a:rPr lang="ru-RU" dirty="0" smtClean="0">
                <a:latin typeface="Times New Roman" panose="02020603050405020304" pitchFamily="18" charset="0"/>
                <a:cs typeface="Times New Roman" panose="02020603050405020304" pitchFamily="18" charset="0"/>
              </a:rPr>
              <a:t>людей, но </a:t>
            </a:r>
            <a:r>
              <a:rPr lang="ru-RU" dirty="0" smtClean="0">
                <a:latin typeface="Times New Roman" panose="02020603050405020304" pitchFamily="18" charset="0"/>
                <a:cs typeface="Times New Roman" panose="02020603050405020304" pitchFamily="18" charset="0"/>
              </a:rPr>
              <a:t>главным увлечением девочки довольно быстро стали шахматы. </a:t>
            </a:r>
          </a:p>
          <a:p>
            <a:r>
              <a:rPr lang="ru-RU" dirty="0" smtClean="0">
                <a:latin typeface="Times New Roman" panose="02020603050405020304" pitchFamily="18" charset="0"/>
                <a:cs typeface="Times New Roman" panose="02020603050405020304" pitchFamily="18" charset="0"/>
              </a:rPr>
              <a:t>Львиную долю своего времени она проводила  на кружке по шахматам. </a:t>
            </a:r>
          </a:p>
          <a:p>
            <a:r>
              <a:rPr lang="ru-RU" dirty="0" smtClean="0">
                <a:latin typeface="Times New Roman" panose="02020603050405020304" pitchFamily="18" charset="0"/>
                <a:cs typeface="Times New Roman" panose="02020603050405020304" pitchFamily="18" charset="0"/>
              </a:rPr>
              <a:t>Первый успех – победа на Чемпионате Грузии среди школьников. </a:t>
            </a:r>
          </a:p>
          <a:p>
            <a:endParaRPr lang="ru-RU" dirty="0"/>
          </a:p>
        </p:txBody>
      </p:sp>
    </p:spTree>
    <p:extLst>
      <p:ext uri="{BB962C8B-B14F-4D97-AF65-F5344CB8AC3E}">
        <p14:creationId xmlns:p14="http://schemas.microsoft.com/office/powerpoint/2010/main" val="3455168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5059" y="1028343"/>
            <a:ext cx="9861176" cy="3477875"/>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Гроссмейстер </a:t>
            </a:r>
            <a:r>
              <a:rPr lang="ru-RU" sz="2000" dirty="0" smtClean="0">
                <a:latin typeface="Times New Roman" panose="02020603050405020304" pitchFamily="18" charset="0"/>
                <a:cs typeface="Times New Roman" panose="02020603050405020304" pitchFamily="18" charset="0"/>
              </a:rPr>
              <a:t>Майя </a:t>
            </a:r>
            <a:r>
              <a:rPr lang="ru-RU" sz="2000" dirty="0" err="1" smtClean="0">
                <a:latin typeface="Times New Roman" panose="02020603050405020304" pitchFamily="18" charset="0"/>
                <a:cs typeface="Times New Roman" panose="02020603050405020304" pitchFamily="18" charset="0"/>
              </a:rPr>
              <a:t>Чибурданидзе</a:t>
            </a:r>
            <a:r>
              <a:rPr lang="ru-RU" sz="2000" dirty="0" smtClean="0">
                <a:latin typeface="Times New Roman" panose="02020603050405020304" pitchFamily="18" charset="0"/>
                <a:cs typeface="Times New Roman" panose="02020603050405020304" pitchFamily="18" charset="0"/>
              </a:rPr>
              <a:t> победила соотечественницу-грузинку Гаприндашвили на чемпионате мира среди женщин в 1978 году. Ей было 17 лет, она была самой молодой участницей. </a:t>
            </a: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родолжала </a:t>
            </a:r>
            <a:r>
              <a:rPr lang="ru-RU" sz="2000" dirty="0" smtClean="0">
                <a:latin typeface="Times New Roman" panose="02020603050405020304" pitchFamily="18" charset="0"/>
                <a:cs typeface="Times New Roman" panose="02020603050405020304" pitchFamily="18" charset="0"/>
              </a:rPr>
              <a:t>удерживать титул в течение 13 лет, выиграв еще четыре матча в защите. Между тем, </a:t>
            </a:r>
            <a:r>
              <a:rPr lang="ru-RU" sz="2000" dirty="0" err="1" smtClean="0">
                <a:latin typeface="Times New Roman" panose="02020603050405020304" pitchFamily="18" charset="0"/>
                <a:cs typeface="Times New Roman" panose="02020603050405020304" pitchFamily="18" charset="0"/>
              </a:rPr>
              <a:t>Чибурданидзе</a:t>
            </a:r>
            <a:r>
              <a:rPr lang="ru-RU" sz="2000" dirty="0" smtClean="0">
                <a:latin typeface="Times New Roman" panose="02020603050405020304" pitchFamily="18" charset="0"/>
                <a:cs typeface="Times New Roman" panose="02020603050405020304" pitchFamily="18" charset="0"/>
              </a:rPr>
              <a:t> сама заработала титул гроссмейстера в 1984 году, в возрасте 23 лет. </a:t>
            </a: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С </a:t>
            </a:r>
            <a:r>
              <a:rPr lang="ru-RU" sz="2000" dirty="0" smtClean="0">
                <a:latin typeface="Times New Roman" panose="02020603050405020304" pitchFamily="18" charset="0"/>
                <a:cs typeface="Times New Roman" panose="02020603050405020304" pitchFamily="18" charset="0"/>
              </a:rPr>
              <a:t>этого момента она стала первой женщиной, попавшей в топ-50 рейтинга. В январе 1988 года, с рейтингом 2560 </a:t>
            </a:r>
            <a:r>
              <a:rPr lang="ru-RU" sz="2000" dirty="0" err="1" smtClean="0">
                <a:latin typeface="Times New Roman" panose="02020603050405020304" pitchFamily="18" charset="0"/>
                <a:cs typeface="Times New Roman" panose="02020603050405020304" pitchFamily="18" charset="0"/>
              </a:rPr>
              <a:t>Чибурданидзе</a:t>
            </a:r>
            <a:r>
              <a:rPr lang="ru-RU" sz="2000" dirty="0" smtClean="0">
                <a:latin typeface="Times New Roman" panose="02020603050405020304" pitchFamily="18" charset="0"/>
                <a:cs typeface="Times New Roman" panose="02020603050405020304" pitchFamily="18" charset="0"/>
              </a:rPr>
              <a:t> занял 48-е место в мире</a:t>
            </a:r>
            <a:r>
              <a:rPr lang="ru-RU"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Чибурданидзе</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особенно хорошо играла против гроссмейстера Найджела </a:t>
            </a:r>
            <a:r>
              <a:rPr lang="ru-RU" sz="2000" dirty="0" err="1" smtClean="0">
                <a:latin typeface="Times New Roman" panose="02020603050405020304" pitchFamily="18" charset="0"/>
                <a:cs typeface="Times New Roman" panose="02020603050405020304" pitchFamily="18" charset="0"/>
              </a:rPr>
              <a:t>Шорта</a:t>
            </a:r>
            <a:r>
              <a:rPr lang="ru-RU" sz="2000" dirty="0" smtClean="0">
                <a:latin typeface="Times New Roman" panose="02020603050405020304" pitchFamily="18" charset="0"/>
                <a:cs typeface="Times New Roman" panose="02020603050405020304" pitchFamily="18" charset="0"/>
              </a:rPr>
              <a:t>, не проиграв в двух своих играх против англичанина в 1983 и 1985 годах. Последний был в Баня-Луке, турнире, который выиграла </a:t>
            </a:r>
            <a:r>
              <a:rPr lang="ru-RU" sz="2000" dirty="0" err="1" smtClean="0">
                <a:latin typeface="Times New Roman" panose="02020603050405020304" pitchFamily="18" charset="0"/>
                <a:cs typeface="Times New Roman" panose="02020603050405020304" pitchFamily="18" charset="0"/>
              </a:rPr>
              <a:t>Чибурданидзе</a:t>
            </a:r>
            <a:r>
              <a:rPr lang="ru-RU" sz="2000" dirty="0" smtClean="0">
                <a:latin typeface="Times New Roman" panose="02020603050405020304" pitchFamily="18" charset="0"/>
                <a:cs typeface="Times New Roman" panose="02020603050405020304" pitchFamily="18" charset="0"/>
              </a:rPr>
              <a:t> с четырьмя победами и шестью ничьими. Менее чем через десять лет Шорт будет играть за чемпионство мира.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64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8375" y="784138"/>
            <a:ext cx="9897035" cy="2554545"/>
          </a:xfrm>
          <a:prstGeom prst="rect">
            <a:avLst/>
          </a:prstGeom>
        </p:spPr>
        <p:txBody>
          <a:bodyPr wrap="square">
            <a:spAutoFit/>
          </a:bodyPr>
          <a:lstStyle/>
          <a:p>
            <a:pPr algn="just"/>
            <a:r>
              <a:rPr lang="ru-RU" sz="2000" b="1" dirty="0" smtClean="0"/>
              <a:t>         </a:t>
            </a:r>
            <a:r>
              <a:rPr lang="ru-RU" sz="2000" dirty="0" err="1" smtClean="0">
                <a:latin typeface="Times New Roman" panose="02020603050405020304" pitchFamily="18" charset="0"/>
                <a:cs typeface="Times New Roman" panose="02020603050405020304" pitchFamily="18" charset="0"/>
              </a:rPr>
              <a:t>Чибурданидзе</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участвовала в 15 олимпиадах с 1978 по 2008 год, в семи за СССР и восемь за Грузию. Она была первой на доске все 15 раз, даже несмотря на то, что Гаприндашвили боролась за первенство вплоть до 1994 года. На своей последней олимпиаде, в возрасте 47 лет в 2008 году, </a:t>
            </a:r>
            <a:r>
              <a:rPr lang="ru-RU" sz="2000" dirty="0" err="1" smtClean="0">
                <a:latin typeface="Times New Roman" panose="02020603050405020304" pitchFamily="18" charset="0"/>
                <a:cs typeface="Times New Roman" panose="02020603050405020304" pitchFamily="18" charset="0"/>
              </a:rPr>
              <a:t>Чибурданидзе</a:t>
            </a:r>
            <a:r>
              <a:rPr lang="ru-RU" sz="2000" dirty="0" smtClean="0">
                <a:latin typeface="Times New Roman" panose="02020603050405020304" pitchFamily="18" charset="0"/>
                <a:cs typeface="Times New Roman" panose="02020603050405020304" pitchFamily="18" charset="0"/>
              </a:rPr>
              <a:t> привела Грузию к победе, выиграв +6 = 3 золота в индивидуальных играх</a:t>
            </a:r>
            <a:r>
              <a:rPr lang="ru-RU"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Опираясь на успехи </a:t>
            </a:r>
            <a:r>
              <a:rPr lang="ru-RU" sz="2000" dirty="0" err="1" smtClean="0">
                <a:latin typeface="Times New Roman" panose="02020603050405020304" pitchFamily="18" charset="0"/>
                <a:cs typeface="Times New Roman" panose="02020603050405020304" pitchFamily="18" charset="0"/>
              </a:rPr>
              <a:t>Чибурданидзе</a:t>
            </a:r>
            <a:r>
              <a:rPr lang="ru-RU" sz="2000" dirty="0" smtClean="0">
                <a:latin typeface="Times New Roman" panose="02020603050405020304" pitchFamily="18" charset="0"/>
                <a:cs typeface="Times New Roman" panose="02020603050405020304" pitchFamily="18" charset="0"/>
              </a:rPr>
              <a:t> и Гаприндашвили, можно сказать, что женщины-шахматистки в Грузии довольно сильны. В стране более 30 женщин, получивших рейтинг ФИДЕ выше 2000 года.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115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4352" y="0"/>
            <a:ext cx="10972799"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7-ая Чемпионка мира по шахматам – Се </a:t>
            </a:r>
            <a:r>
              <a:rPr lang="ru-RU" sz="2000" b="1" dirty="0" err="1" smtClean="0">
                <a:latin typeface="Times New Roman" panose="02020603050405020304" pitchFamily="18" charset="0"/>
                <a:cs typeface="Times New Roman" panose="02020603050405020304" pitchFamily="18" charset="0"/>
              </a:rPr>
              <a:t>Цзюнь</a:t>
            </a:r>
            <a:r>
              <a:rPr lang="ru-RU" sz="2000" b="1" dirty="0" smtClean="0">
                <a:latin typeface="Times New Roman" panose="02020603050405020304" pitchFamily="18" charset="0"/>
                <a:cs typeface="Times New Roman" panose="02020603050405020304" pitchFamily="18" charset="0"/>
              </a:rPr>
              <a:t> 1991-1996 г, 1999-2001 г. Китай. </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66799" y="1380565"/>
            <a:ext cx="4760259" cy="3926541"/>
          </a:xfrm>
          <a:prstGeom prst="rect">
            <a:avLst/>
          </a:prstGeom>
        </p:spPr>
      </p:pic>
      <p:sp>
        <p:nvSpPr>
          <p:cNvPr id="5" name="TextBox 4"/>
          <p:cNvSpPr txBox="1"/>
          <p:nvPr/>
        </p:nvSpPr>
        <p:spPr>
          <a:xfrm>
            <a:off x="6096000" y="1380565"/>
            <a:ext cx="5056094" cy="3970318"/>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Китайская </a:t>
            </a:r>
            <a:r>
              <a:rPr lang="ru-RU" dirty="0">
                <a:latin typeface="Times New Roman" panose="02020603050405020304" pitchFamily="18" charset="0"/>
                <a:cs typeface="Times New Roman" panose="02020603050405020304" pitchFamily="18" charset="0"/>
              </a:rPr>
              <a:t>шахматистка, седьмая чемпионка мира. Одна из трёх чемпионок мира (Елизавета Быкова, Се </a:t>
            </a:r>
            <a:r>
              <a:rPr lang="ru-RU" dirty="0" err="1">
                <a:latin typeface="Times New Roman" panose="02020603050405020304" pitchFamily="18" charset="0"/>
                <a:cs typeface="Times New Roman" panose="02020603050405020304" pitchFamily="18" charset="0"/>
              </a:rPr>
              <a:t>Цзюнь</a:t>
            </a:r>
            <a:r>
              <a:rPr lang="ru-RU" dirty="0">
                <a:latin typeface="Times New Roman" panose="02020603050405020304" pitchFamily="18" charset="0"/>
                <a:cs typeface="Times New Roman" panose="02020603050405020304" pitchFamily="18" charset="0"/>
              </a:rPr>
              <a:t> и Хоу </a:t>
            </a:r>
            <a:r>
              <a:rPr lang="ru-RU" dirty="0" err="1">
                <a:latin typeface="Times New Roman" panose="02020603050405020304" pitchFamily="18" charset="0"/>
                <a:cs typeface="Times New Roman" panose="02020603050405020304" pitchFamily="18" charset="0"/>
              </a:rPr>
              <a:t>Ифань</a:t>
            </a:r>
            <a:r>
              <a:rPr lang="ru-RU" dirty="0">
                <a:latin typeface="Times New Roman" panose="02020603050405020304" pitchFamily="18" charset="0"/>
                <a:cs typeface="Times New Roman" panose="02020603050405020304" pitchFamily="18" charset="0"/>
              </a:rPr>
              <a:t>), которым удавалось после перерыва возвращать себе шахматную корону. Чемпионка мира, сначала с 1991 до 1996, и снова с 1999 до 2001. Заслуженный тренер и международный арбитр ФИДЕ (2004</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настоящее время (февраль 2021) президент Китайской шахматной </a:t>
            </a:r>
            <a:r>
              <a:rPr lang="ru-RU" dirty="0" smtClean="0">
                <a:latin typeface="Times New Roman" panose="02020603050405020304" pitchFamily="18" charset="0"/>
                <a:cs typeface="Times New Roman" panose="02020603050405020304" pitchFamily="18" charset="0"/>
              </a:rPr>
              <a:t>ассоциации. </a:t>
            </a:r>
          </a:p>
          <a:p>
            <a:r>
              <a:rPr lang="ru-RU" dirty="0" smtClean="0">
                <a:latin typeface="Times New Roman" panose="02020603050405020304" pitchFamily="18" charset="0"/>
                <a:cs typeface="Times New Roman" panose="02020603050405020304" pitchFamily="18" charset="0"/>
              </a:rPr>
              <a:t>В 1991 году одолела в матче Майю </a:t>
            </a:r>
            <a:r>
              <a:rPr lang="ru-RU" dirty="0" err="1" smtClean="0">
                <a:latin typeface="Times New Roman" panose="02020603050405020304" pitchFamily="18" charset="0"/>
                <a:cs typeface="Times New Roman" panose="02020603050405020304" pitchFamily="18" charset="0"/>
              </a:rPr>
              <a:t>Чибурданидзе</a:t>
            </a:r>
            <a:r>
              <a:rPr lang="ru-RU" dirty="0" smtClean="0">
                <a:latin typeface="Times New Roman" panose="02020603050405020304" pitchFamily="18" charset="0"/>
                <a:cs typeface="Times New Roman" panose="02020603050405020304" pitchFamily="18" charset="0"/>
              </a:rPr>
              <a:t> в упорной борьбе 8,5:6,5. Через два года успешно отстояла звание в матче с Н. </a:t>
            </a:r>
            <a:r>
              <a:rPr lang="ru-RU" dirty="0" err="1" smtClean="0">
                <a:latin typeface="Times New Roman" panose="02020603050405020304" pitchFamily="18" charset="0"/>
                <a:cs typeface="Times New Roman" panose="02020603050405020304" pitchFamily="18" charset="0"/>
              </a:rPr>
              <a:t>Иоселиане</a:t>
            </a:r>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Уступила  титул в 1996 году Ж. </a:t>
            </a:r>
            <a:r>
              <a:rPr lang="ru-RU" dirty="0" err="1" smtClean="0">
                <a:latin typeface="Times New Roman" panose="02020603050405020304" pitchFamily="18" charset="0"/>
                <a:cs typeface="Times New Roman" panose="02020603050405020304" pitchFamily="18" charset="0"/>
              </a:rPr>
              <a:t>Полгар</a:t>
            </a:r>
            <a:r>
              <a:rPr lang="ru-RU" dirty="0" smtClean="0">
                <a:latin typeface="Times New Roman" panose="02020603050405020304" pitchFamily="18" charset="0"/>
                <a:cs typeface="Times New Roman" panose="02020603050405020304" pitchFamily="18" charset="0"/>
              </a:rPr>
              <a:t>, однако через три года вновь взошла на престол.</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703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5106" y="0"/>
            <a:ext cx="11098306"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8-ая Чемпиона мира по шахматам – </a:t>
            </a:r>
            <a:r>
              <a:rPr lang="ru-RU" sz="2000" b="1" dirty="0" err="1" smtClean="0">
                <a:latin typeface="Times New Roman" panose="02020603050405020304" pitchFamily="18" charset="0"/>
                <a:cs typeface="Times New Roman" panose="02020603050405020304" pitchFamily="18" charset="0"/>
              </a:rPr>
              <a:t>Жужа</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Полгар</a:t>
            </a:r>
            <a:r>
              <a:rPr lang="ru-RU" sz="2000" b="1" dirty="0" smtClean="0">
                <a:latin typeface="Times New Roman" panose="02020603050405020304" pitchFamily="18" charset="0"/>
                <a:cs typeface="Times New Roman" panose="02020603050405020304" pitchFamily="18" charset="0"/>
              </a:rPr>
              <a:t> 1996-1999 г. Страна: Венгрия, затем США. </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34862" y="1326776"/>
            <a:ext cx="4505325" cy="3998259"/>
          </a:xfrm>
          <a:prstGeom prst="rect">
            <a:avLst/>
          </a:prstGeom>
        </p:spPr>
      </p:pic>
      <p:sp>
        <p:nvSpPr>
          <p:cNvPr id="5" name="TextBox 4"/>
          <p:cNvSpPr txBox="1"/>
          <p:nvPr/>
        </p:nvSpPr>
        <p:spPr>
          <a:xfrm>
            <a:off x="5880847" y="1326776"/>
            <a:ext cx="5593977" cy="4401205"/>
          </a:xfrm>
          <a:prstGeom prst="rect">
            <a:avLst/>
          </a:prstGeom>
          <a:noFill/>
        </p:spPr>
        <p:txBody>
          <a:bodyPr wrap="square" rtlCol="0">
            <a:spAutoFit/>
          </a:bodyPr>
          <a:lstStyle/>
          <a:p>
            <a:r>
              <a:rPr lang="ru-RU" sz="2000" dirty="0" err="1" smtClean="0">
                <a:latin typeface="Times New Roman" panose="02020603050405020304" pitchFamily="18" charset="0"/>
                <a:cs typeface="Times New Roman" panose="02020603050405020304" pitchFamily="18" charset="0"/>
              </a:rPr>
              <a:t>Жужа</a:t>
            </a:r>
            <a:r>
              <a:rPr lang="ru-RU" sz="2000" dirty="0" smtClean="0">
                <a:latin typeface="Times New Roman" panose="02020603050405020304" pitchFamily="18" charset="0"/>
                <a:cs typeface="Times New Roman" panose="02020603050405020304" pitchFamily="18" charset="0"/>
              </a:rPr>
              <a:t> (Сьюзен) родилась в семье где все играли в шахматы. Она и ее две сестры – </a:t>
            </a:r>
            <a:r>
              <a:rPr lang="ru-RU" sz="2000" dirty="0" err="1" smtClean="0">
                <a:latin typeface="Times New Roman" panose="02020603050405020304" pitchFamily="18" charset="0"/>
                <a:cs typeface="Times New Roman" panose="02020603050405020304" pitchFamily="18" charset="0"/>
              </a:rPr>
              <a:t>Юдит</a:t>
            </a:r>
            <a:r>
              <a:rPr lang="ru-RU" sz="2000" dirty="0" smtClean="0">
                <a:latin typeface="Times New Roman" panose="02020603050405020304" pitchFamily="18" charset="0"/>
                <a:cs typeface="Times New Roman" panose="02020603050405020304" pitchFamily="18" charset="0"/>
              </a:rPr>
              <a:t> и </a:t>
            </a:r>
            <a:r>
              <a:rPr lang="ru-RU" sz="2000" dirty="0">
                <a:latin typeface="Times New Roman" panose="02020603050405020304" pitchFamily="18" charset="0"/>
                <a:cs typeface="Times New Roman" panose="02020603050405020304" pitchFamily="18" charset="0"/>
              </a:rPr>
              <a:t>С</a:t>
            </a:r>
            <a:r>
              <a:rPr lang="ru-RU" sz="2000" dirty="0" smtClean="0">
                <a:latin typeface="Times New Roman" panose="02020603050405020304" pitchFamily="18" charset="0"/>
                <a:cs typeface="Times New Roman" panose="02020603050405020304" pitchFamily="18" charset="0"/>
              </a:rPr>
              <a:t>офия стали сильными шахматистками. Занимался с ними отец – профессиональный педагог и психолог. </a:t>
            </a:r>
          </a:p>
          <a:p>
            <a:r>
              <a:rPr lang="ru-RU" sz="2000" dirty="0" smtClean="0">
                <a:latin typeface="Times New Roman" panose="02020603050405020304" pitchFamily="18" charset="0"/>
                <a:cs typeface="Times New Roman" panose="02020603050405020304" pitchFamily="18" charset="0"/>
              </a:rPr>
              <a:t>В 1991 году удостоилась звания гроссмейстера. Чемпионский титул выиграла в 1996 году. В 1999 году лишилась этого звания из-за разногласий с ФИДЕ. </a:t>
            </a:r>
          </a:p>
          <a:p>
            <a:r>
              <a:rPr lang="ru-RU" sz="2000" dirty="0" smtClean="0">
                <a:latin typeface="Times New Roman" panose="02020603050405020304" pitchFamily="18" charset="0"/>
                <a:cs typeface="Times New Roman" panose="02020603050405020304" pitchFamily="18" charset="0"/>
              </a:rPr>
              <a:t>Известна своими шахматными марафонами на грани экстрима. В одном из сеансов сыграла 1130 партий в течение 17 часов. </a:t>
            </a:r>
          </a:p>
          <a:p>
            <a:r>
              <a:rPr lang="ru-RU" sz="2000" dirty="0" smtClean="0">
                <a:latin typeface="Times New Roman" panose="02020603050405020304" pitchFamily="18" charset="0"/>
                <a:cs typeface="Times New Roman" panose="02020603050405020304" pitchFamily="18" charset="0"/>
              </a:rPr>
              <a:t>Имеет рекордный процент побед в марафонах – 97% партий.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807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824" y="0"/>
            <a:ext cx="10524564"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9-ая Чемпиона мира по шахматам – </a:t>
            </a:r>
            <a:r>
              <a:rPr lang="ru-RU" sz="2000" b="1" dirty="0" err="1" smtClean="0">
                <a:latin typeface="Times New Roman" panose="02020603050405020304" pitchFamily="18" charset="0"/>
                <a:cs typeface="Times New Roman" panose="02020603050405020304" pitchFamily="18" charset="0"/>
              </a:rPr>
              <a:t>Чжу</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Чень</a:t>
            </a:r>
            <a:r>
              <a:rPr lang="ru-RU" sz="2000" b="1" dirty="0" smtClean="0">
                <a:latin typeface="Times New Roman" panose="02020603050405020304" pitchFamily="18" charset="0"/>
                <a:cs typeface="Times New Roman" panose="02020603050405020304" pitchFamily="18" charset="0"/>
              </a:rPr>
              <a:t> 2001-2004 г. Страна – Китай, затем Катар. </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232086" y="1111624"/>
            <a:ext cx="4218455" cy="4392705"/>
          </a:xfrm>
          <a:prstGeom prst="rect">
            <a:avLst/>
          </a:prstGeom>
        </p:spPr>
      </p:pic>
      <p:sp>
        <p:nvSpPr>
          <p:cNvPr id="6" name="TextBox 5"/>
          <p:cNvSpPr txBox="1"/>
          <p:nvPr/>
        </p:nvSpPr>
        <p:spPr>
          <a:xfrm>
            <a:off x="5737412" y="1111624"/>
            <a:ext cx="5809129" cy="5016758"/>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Начала играть в детском возрасте. В 1994 году приняла участие в чемпионате мира среди девушек до 20 лет и стала чемпионкой мира. Была включена в женскую сборную Китая на Олимпиаду (Москва, 1994), где китаянки заняли 3 место. В 1996 второй раз стала чемпионкой мира среди девушек до 20 лет с высоким результатом 12 из 13. На олимпиаде (Стамбул, 2000), выигранной китаянками, была в составе команды-победительницы с результатом 9 из 11</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В 2001 году </a:t>
            </a:r>
            <a:r>
              <a:rPr lang="ru-RU" sz="2000" dirty="0" smtClean="0">
                <a:latin typeface="Times New Roman" panose="02020603050405020304" pitchFamily="18" charset="0"/>
                <a:cs typeface="Times New Roman" panose="02020603050405020304" pitchFamily="18" charset="0"/>
              </a:rPr>
              <a:t>вышла в </a:t>
            </a:r>
            <a:r>
              <a:rPr lang="ru-RU" sz="2000" dirty="0" smtClean="0">
                <a:latin typeface="Times New Roman" panose="02020603050405020304" pitchFamily="18" charset="0"/>
                <a:cs typeface="Times New Roman" panose="02020603050405020304" pitchFamily="18" charset="0"/>
              </a:rPr>
              <a:t>финал Чемпионата мира, впервые проводившегося нокаут – системе и </a:t>
            </a:r>
            <a:r>
              <a:rPr lang="ru-RU" sz="2000" dirty="0" err="1" smtClean="0">
                <a:latin typeface="Times New Roman" panose="02020603050405020304" pitchFamily="18" charset="0"/>
                <a:cs typeface="Times New Roman" panose="02020603050405020304" pitchFamily="18" charset="0"/>
              </a:rPr>
              <a:t>обыгрыла</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Александру </a:t>
            </a:r>
            <a:r>
              <a:rPr lang="ru-RU" sz="2000" dirty="0" err="1" smtClean="0">
                <a:latin typeface="Times New Roman" panose="02020603050405020304" pitchFamily="18" charset="0"/>
                <a:cs typeface="Times New Roman" panose="02020603050405020304" pitchFamily="18" charset="0"/>
              </a:rPr>
              <a:t>Костенюк</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завоевав звание Чемпионки </a:t>
            </a:r>
            <a:r>
              <a:rPr lang="ru-RU" sz="2000" dirty="0" smtClean="0">
                <a:latin typeface="Times New Roman" panose="02020603050405020304" pitchFamily="18" charset="0"/>
                <a:cs typeface="Times New Roman" panose="02020603050405020304" pitchFamily="18" charset="0"/>
              </a:rPr>
              <a:t>мира.</a:t>
            </a:r>
          </a:p>
          <a:p>
            <a:r>
              <a:rPr lang="ru-RU" sz="2000" dirty="0" smtClean="0">
                <a:latin typeface="Times New Roman" panose="02020603050405020304" pitchFamily="18" charset="0"/>
                <a:cs typeface="Times New Roman" panose="02020603050405020304" pitchFamily="18" charset="0"/>
              </a:rPr>
              <a:t>Отличается бескомпромиссным стилем игры с большим процентом результативных партий.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058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6471" y="0"/>
            <a:ext cx="10488705"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10-ая Чемпионка мира по шахматам – </a:t>
            </a:r>
            <a:r>
              <a:rPr lang="ru-RU" sz="2000" b="1" dirty="0" err="1" smtClean="0">
                <a:latin typeface="Times New Roman" panose="02020603050405020304" pitchFamily="18" charset="0"/>
                <a:cs typeface="Times New Roman" panose="02020603050405020304" pitchFamily="18" charset="0"/>
              </a:rPr>
              <a:t>Антоанета</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Стефанова</a:t>
            </a:r>
            <a:r>
              <a:rPr lang="ru-RU" sz="2000" b="1" dirty="0" smtClean="0">
                <a:latin typeface="Times New Roman" panose="02020603050405020304" pitchFamily="18" charset="0"/>
                <a:cs typeface="Times New Roman" panose="02020603050405020304" pitchFamily="18" charset="0"/>
              </a:rPr>
              <a:t> 2004-2006 г. Болгария. </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96471" y="1004047"/>
            <a:ext cx="4087905" cy="4840941"/>
          </a:xfrm>
          <a:prstGeom prst="rect">
            <a:avLst/>
          </a:prstGeom>
        </p:spPr>
      </p:pic>
      <p:sp>
        <p:nvSpPr>
          <p:cNvPr id="5" name="TextBox 4"/>
          <p:cNvSpPr txBox="1"/>
          <p:nvPr/>
        </p:nvSpPr>
        <p:spPr>
          <a:xfrm>
            <a:off x="5342965" y="1004047"/>
            <a:ext cx="5898776" cy="4708981"/>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Болгарская </a:t>
            </a:r>
            <a:r>
              <a:rPr lang="ru-RU" sz="2000" dirty="0">
                <a:latin typeface="Times New Roman" panose="02020603050405020304" pitchFamily="18" charset="0"/>
                <a:cs typeface="Times New Roman" panose="02020603050405020304" pitchFamily="18" charset="0"/>
              </a:rPr>
              <a:t>шахматистка, десятая чемпионка мира по шахматам (2004—2006), чемпионка Европы (2002). Чемпионка мира по быстрым шахматам (2012</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Начала </a:t>
            </a:r>
            <a:r>
              <a:rPr lang="ru-RU" sz="2000" dirty="0">
                <a:latin typeface="Times New Roman" panose="02020603050405020304" pitchFamily="18" charset="0"/>
                <a:cs typeface="Times New Roman" panose="02020603050405020304" pitchFamily="18" charset="0"/>
              </a:rPr>
              <a:t>заниматься шахматами в 4-летнем возрасте, а первую престижную награду завоевала в 1989 году, когда стала чемпионкой мира среди девочек до 10 лет. Потом стала чемпионкой Европы среди девочек, по быстрым шахматам, до 14 лет.</a:t>
            </a:r>
          </a:p>
          <a:p>
            <a:r>
              <a:rPr lang="ru-RU" sz="2000" dirty="0" smtClean="0">
                <a:latin typeface="Times New Roman" panose="02020603050405020304" pitchFamily="18" charset="0"/>
                <a:cs typeface="Times New Roman" panose="02020603050405020304" pitchFamily="18" charset="0"/>
              </a:rPr>
              <a:t>С 2002 года международный гроссмейстер. </a:t>
            </a:r>
          </a:p>
          <a:p>
            <a:r>
              <a:rPr lang="ru-RU" sz="2000" dirty="0" smtClean="0">
                <a:latin typeface="Times New Roman" panose="02020603050405020304" pitchFamily="18" charset="0"/>
                <a:cs typeface="Times New Roman" panose="02020603050405020304" pitchFamily="18" charset="0"/>
              </a:rPr>
              <a:t>В 2004 году </a:t>
            </a:r>
            <a:r>
              <a:rPr lang="ru-RU" sz="2000" dirty="0" err="1" smtClean="0">
                <a:latin typeface="Times New Roman" panose="02020603050405020304" pitchFamily="18" charset="0"/>
                <a:cs typeface="Times New Roman" panose="02020603050405020304" pitchFamily="18" charset="0"/>
              </a:rPr>
              <a:t>Стефанова</a:t>
            </a:r>
            <a:r>
              <a:rPr lang="ru-RU" sz="2000" dirty="0" smtClean="0">
                <a:latin typeface="Times New Roman" panose="02020603050405020304" pitchFamily="18" charset="0"/>
                <a:cs typeface="Times New Roman" panose="02020603050405020304" pitchFamily="18" charset="0"/>
              </a:rPr>
              <a:t> в финальном матче за титул Чемпионки мира обыграла Е. Ковалевскую и «взошла на престол».</a:t>
            </a:r>
          </a:p>
          <a:p>
            <a:r>
              <a:rPr lang="ru-RU" sz="2000" dirty="0" smtClean="0">
                <a:latin typeface="Times New Roman" panose="02020603050405020304" pitchFamily="18" charset="0"/>
                <a:cs typeface="Times New Roman" panose="02020603050405020304" pitchFamily="18" charset="0"/>
              </a:rPr>
              <a:t>Отличается спортивным характером, упорством, нацеленностью на результат.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97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294" y="0"/>
            <a:ext cx="9628094"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11-ая Чемпионка мира по шахматам – </a:t>
            </a:r>
            <a:r>
              <a:rPr lang="ru-RU" sz="2000" b="1" dirty="0" err="1" smtClean="0">
                <a:latin typeface="Times New Roman" panose="02020603050405020304" pitchFamily="18" charset="0"/>
                <a:cs typeface="Times New Roman" panose="02020603050405020304" pitchFamily="18" charset="0"/>
              </a:rPr>
              <a:t>Сюй</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Юйхуа</a:t>
            </a:r>
            <a:r>
              <a:rPr lang="ru-RU" sz="2000" b="1" dirty="0" smtClean="0">
                <a:latin typeface="Times New Roman" panose="02020603050405020304" pitchFamily="18" charset="0"/>
                <a:cs typeface="Times New Roman" panose="02020603050405020304" pitchFamily="18" charset="0"/>
              </a:rPr>
              <a:t>. 2006-2008 г. Китай.</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107700" y="1147482"/>
            <a:ext cx="4271124" cy="4643718"/>
          </a:xfrm>
          <a:prstGeom prst="rect">
            <a:avLst/>
          </a:prstGeom>
        </p:spPr>
      </p:pic>
      <p:sp>
        <p:nvSpPr>
          <p:cNvPr id="5" name="TextBox 4"/>
          <p:cNvSpPr txBox="1"/>
          <p:nvPr/>
        </p:nvSpPr>
        <p:spPr>
          <a:xfrm>
            <a:off x="5629835" y="1147482"/>
            <a:ext cx="5701553" cy="3785652"/>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Китайская </a:t>
            </a:r>
            <a:r>
              <a:rPr lang="ru-RU" sz="2000" dirty="0">
                <a:latin typeface="Times New Roman" panose="02020603050405020304" pitchFamily="18" charset="0"/>
                <a:cs typeface="Times New Roman" panose="02020603050405020304" pitchFamily="18" charset="0"/>
              </a:rPr>
              <a:t>шахматистка, гроссмейстер.</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В 2006 году стала одиннадцатой чемпионкой мира по шахматам среди женщин, победив в матче Алису </a:t>
            </a:r>
            <a:r>
              <a:rPr lang="ru-RU" sz="2000" dirty="0" err="1">
                <a:latin typeface="Times New Roman" panose="02020603050405020304" pitchFamily="18" charset="0"/>
                <a:cs typeface="Times New Roman" panose="02020603050405020304" pitchFamily="18" charset="0"/>
              </a:rPr>
              <a:t>Галлямову</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Чемпионка Азии по шахматам (1998</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Выигрывала Кубок мира в 2000 и 2002 гг. Трёхкратная Олимпийская чемпионка в составе команды Китая 2000, 2002 и </a:t>
            </a:r>
            <a:r>
              <a:rPr lang="ru-RU" sz="2000" dirty="0" smtClean="0">
                <a:latin typeface="Times New Roman" panose="02020603050405020304" pitchFamily="18" charset="0"/>
                <a:cs typeface="Times New Roman" panose="02020603050405020304" pitchFamily="18" charset="0"/>
              </a:rPr>
              <a:t>2004</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Участница серии Гран-при ФИДЕ среди женщин 2009—2010, в рамках которой стала победителем второго этапа.</a:t>
            </a:r>
          </a:p>
        </p:txBody>
      </p:sp>
    </p:spTree>
    <p:extLst>
      <p:ext uri="{BB962C8B-B14F-4D97-AF65-F5344CB8AC3E}">
        <p14:creationId xmlns:p14="http://schemas.microsoft.com/office/powerpoint/2010/main" val="2982186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9906" y="0"/>
            <a:ext cx="10452847"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12-ая Чемпионка мира по шахматам – Александра </a:t>
            </a:r>
            <a:r>
              <a:rPr lang="ru-RU" sz="2000" b="1" dirty="0" err="1" smtClean="0">
                <a:latin typeface="Times New Roman" panose="02020603050405020304" pitchFamily="18" charset="0"/>
                <a:cs typeface="Times New Roman" panose="02020603050405020304" pitchFamily="18" charset="0"/>
              </a:rPr>
              <a:t>Костенюк</a:t>
            </a:r>
            <a:r>
              <a:rPr lang="ru-RU" sz="2000" b="1" dirty="0" smtClean="0">
                <a:latin typeface="Times New Roman" panose="02020603050405020304" pitchFamily="18" charset="0"/>
                <a:cs typeface="Times New Roman" panose="02020603050405020304" pitchFamily="18" charset="0"/>
              </a:rPr>
              <a:t>. 2008-2010 г. Россия</a:t>
            </a:r>
            <a:r>
              <a:rPr lang="ru-RU" dirty="0" smtClean="0"/>
              <a:t>.</a:t>
            </a:r>
            <a:endParaRPr lang="ru-RU" dirty="0"/>
          </a:p>
        </p:txBody>
      </p:sp>
      <p:pic>
        <p:nvPicPr>
          <p:cNvPr id="5" name="Рисунок 4"/>
          <p:cNvPicPr>
            <a:picLocks noChangeAspect="1"/>
          </p:cNvPicPr>
          <p:nvPr/>
        </p:nvPicPr>
        <p:blipFill>
          <a:blip r:embed="rId2"/>
          <a:stretch>
            <a:fillRect/>
          </a:stretch>
        </p:blipFill>
        <p:spPr>
          <a:xfrm>
            <a:off x="1039906" y="1147482"/>
            <a:ext cx="4876800" cy="4392706"/>
          </a:xfrm>
          <a:prstGeom prst="rect">
            <a:avLst/>
          </a:prstGeom>
        </p:spPr>
      </p:pic>
      <p:sp>
        <p:nvSpPr>
          <p:cNvPr id="6" name="TextBox 5"/>
          <p:cNvSpPr txBox="1"/>
          <p:nvPr/>
        </p:nvSpPr>
        <p:spPr>
          <a:xfrm>
            <a:off x="6239435" y="1147482"/>
            <a:ext cx="5253318" cy="3785652"/>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Российская </a:t>
            </a:r>
            <a:r>
              <a:rPr lang="ru-RU" sz="2000" dirty="0">
                <a:latin typeface="Times New Roman" panose="02020603050405020304" pitchFamily="18" charset="0"/>
                <a:cs typeface="Times New Roman" panose="02020603050405020304" pitchFamily="18" charset="0"/>
              </a:rPr>
              <a:t>шахматистка, гроссмейстер (2004), двенадцатая чемпионка мира по шахматам среди женщин (с сентября 2008 года по декабрь 2010 года). Двукратная чемпионка России (2005, 2016). Чемпионка Европы (2004). Чемпионка Швейцарии (2011). Трёхкратная победительница Всемирных Шахматных Олимпиад (2010, 2012, 2014</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Возвратила чемпионский титул в Россию спустя </a:t>
            </a:r>
            <a:r>
              <a:rPr lang="ru-RU" sz="2000" dirty="0" smtClean="0">
                <a:latin typeface="Times New Roman" panose="02020603050405020304" pitchFamily="18" charset="0"/>
                <a:cs typeface="Times New Roman" panose="02020603050405020304" pitchFamily="18" charset="0"/>
              </a:rPr>
              <a:t>х </a:t>
            </a:r>
            <a:r>
              <a:rPr lang="ru-RU" sz="2000" dirty="0" smtClean="0">
                <a:latin typeface="Times New Roman" panose="02020603050405020304" pitchFamily="18" charset="0"/>
                <a:cs typeface="Times New Roman" panose="02020603050405020304" pitchFamily="18" charset="0"/>
              </a:rPr>
              <a:t>полвека, победив в финале чемпионского турнира Хоу </a:t>
            </a:r>
            <a:r>
              <a:rPr lang="ru-RU" sz="2000" dirty="0" err="1">
                <a:latin typeface="Times New Roman" panose="02020603050405020304" pitchFamily="18" charset="0"/>
                <a:cs typeface="Times New Roman" panose="02020603050405020304" pitchFamily="18" charset="0"/>
              </a:rPr>
              <a:t>И</a:t>
            </a:r>
            <a:r>
              <a:rPr lang="ru-RU" sz="2000" dirty="0" err="1" smtClean="0">
                <a:latin typeface="Times New Roman" panose="02020603050405020304" pitchFamily="18" charset="0"/>
                <a:cs typeface="Times New Roman" panose="02020603050405020304" pitchFamily="18" charset="0"/>
              </a:rPr>
              <a:t>фань</a:t>
            </a:r>
            <a:r>
              <a:rPr lang="ru-RU" sz="2000" dirty="0" smtClean="0">
                <a:latin typeface="Times New Roman" panose="02020603050405020304" pitchFamily="18" charset="0"/>
                <a:cs typeface="Times New Roman" panose="02020603050405020304" pitchFamily="18" charset="0"/>
              </a:rPr>
              <a:t>, представительницу Китая.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360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810467" y="1094406"/>
            <a:ext cx="4155980" cy="4356135"/>
          </a:xfrm>
          <a:prstGeom prst="rect">
            <a:avLst/>
          </a:prstGeom>
        </p:spPr>
      </p:pic>
      <p:sp>
        <p:nvSpPr>
          <p:cNvPr id="4" name="TextBox 3"/>
          <p:cNvSpPr txBox="1"/>
          <p:nvPr/>
        </p:nvSpPr>
        <p:spPr>
          <a:xfrm>
            <a:off x="5271247" y="1094406"/>
            <a:ext cx="6078071" cy="3693319"/>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Период обладания титулом: </a:t>
            </a:r>
            <a:r>
              <a:rPr lang="ru-RU" b="1" dirty="0" smtClean="0">
                <a:latin typeface="Times New Roman" panose="02020603050405020304" pitchFamily="18" charset="0"/>
                <a:cs typeface="Times New Roman" panose="02020603050405020304" pitchFamily="18" charset="0"/>
              </a:rPr>
              <a:t>1927-1944 </a:t>
            </a:r>
            <a:r>
              <a:rPr lang="ru-RU" b="1" dirty="0" smtClean="0">
                <a:latin typeface="Times New Roman" panose="02020603050405020304" pitchFamily="18" charset="0"/>
                <a:cs typeface="Times New Roman" panose="02020603050405020304" pitchFamily="18" charset="0"/>
              </a:rPr>
              <a:t>г. В своих выступлениях представляла последовательно Российскую </a:t>
            </a:r>
            <a:r>
              <a:rPr lang="ru-RU" b="1" dirty="0" smtClean="0">
                <a:latin typeface="Times New Roman" panose="02020603050405020304" pitchFamily="18" charset="0"/>
                <a:cs typeface="Times New Roman" panose="02020603050405020304" pitchFamily="18" charset="0"/>
              </a:rPr>
              <a:t>Империю, </a:t>
            </a:r>
            <a:r>
              <a:rPr lang="ru-RU" b="1" dirty="0" smtClean="0">
                <a:latin typeface="Times New Roman" panose="02020603050405020304" pitchFamily="18" charset="0"/>
                <a:cs typeface="Times New Roman" panose="02020603050405020304" pitchFamily="18" charset="0"/>
              </a:rPr>
              <a:t>а затем РСФСР, Чехословакию, </a:t>
            </a:r>
            <a:r>
              <a:rPr lang="ru-RU" b="1" dirty="0" smtClean="0">
                <a:latin typeface="Times New Roman" panose="02020603050405020304" pitchFamily="18" charset="0"/>
                <a:cs typeface="Times New Roman" panose="02020603050405020304" pitchFamily="18" charset="0"/>
              </a:rPr>
              <a:t>Великобританию</a:t>
            </a:r>
            <a:r>
              <a:rPr lang="ru-RU" b="1"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Рекордсменка по периоду чемпионства – целых 27 лет.</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Родилась в России. Мать англичанка, отец из  Чехословакии. Приобщилась к шахматам в </a:t>
            </a:r>
            <a:r>
              <a:rPr lang="ru-RU" dirty="0" smtClean="0">
                <a:latin typeface="Times New Roman" panose="02020603050405020304" pitchFamily="18" charset="0"/>
                <a:cs typeface="Times New Roman" panose="02020603050405020304" pitchFamily="18" charset="0"/>
              </a:rPr>
              <a:t>9-летнем </a:t>
            </a:r>
            <a:r>
              <a:rPr lang="ru-RU" dirty="0" smtClean="0">
                <a:latin typeface="Times New Roman" panose="02020603050405020304" pitchFamily="18" charset="0"/>
                <a:cs typeface="Times New Roman" panose="02020603050405020304" pitchFamily="18" charset="0"/>
              </a:rPr>
              <a:t>возрасте.</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Титул чемпионки был завоеван на турнире-чемпионате мира в </a:t>
            </a:r>
            <a:r>
              <a:rPr lang="ru-RU" dirty="0" smtClean="0">
                <a:latin typeface="Times New Roman" panose="02020603050405020304" pitchFamily="18" charset="0"/>
                <a:cs typeface="Times New Roman" panose="02020603050405020304" pitchFamily="18" charset="0"/>
              </a:rPr>
              <a:t>1927 </a:t>
            </a:r>
            <a:r>
              <a:rPr lang="ru-RU" dirty="0" smtClean="0">
                <a:latin typeface="Times New Roman" panose="02020603050405020304" pitchFamily="18" charset="0"/>
                <a:cs typeface="Times New Roman" panose="02020603050405020304" pitchFamily="18" charset="0"/>
              </a:rPr>
              <a:t>году. В дальнейшем неоднократно защищала звание сильнейшей шахматистки в турнирах и </a:t>
            </a:r>
            <a:r>
              <a:rPr lang="ru-RU" dirty="0" smtClean="0">
                <a:latin typeface="Times New Roman" panose="02020603050405020304" pitchFamily="18" charset="0"/>
                <a:cs typeface="Times New Roman" panose="02020603050405020304" pitchFamily="18" charset="0"/>
              </a:rPr>
              <a:t>матчах.</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Успешно </a:t>
            </a:r>
            <a:r>
              <a:rPr lang="ru-RU" dirty="0" smtClean="0">
                <a:latin typeface="Times New Roman" panose="02020603050405020304" pitchFamily="18" charset="0"/>
                <a:cs typeface="Times New Roman" panose="02020603050405020304" pitchFamily="18" charset="0"/>
              </a:rPr>
              <a:t>и часто выступала в мужских турнирах. Трагически погибла в </a:t>
            </a:r>
            <a:r>
              <a:rPr lang="ru-RU" dirty="0" smtClean="0">
                <a:latin typeface="Times New Roman" panose="02020603050405020304" pitchFamily="18" charset="0"/>
                <a:cs typeface="Times New Roman" panose="02020603050405020304" pitchFamily="18" charset="0"/>
              </a:rPr>
              <a:t>Лондоне </a:t>
            </a:r>
            <a:r>
              <a:rPr lang="ru-RU" dirty="0" smtClean="0">
                <a:latin typeface="Times New Roman" panose="02020603050405020304" pitchFamily="18" charset="0"/>
                <a:cs typeface="Times New Roman" panose="02020603050405020304" pitchFamily="18" charset="0"/>
              </a:rPr>
              <a:t>от бомбежки в 1944 году. </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83859" y="0"/>
            <a:ext cx="7082117"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1-я  чемпионка мира по шахматам – Вера Менчик </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389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3342" y="0"/>
            <a:ext cx="11600330"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13-ая Чемпионка мира по шахматам – Хоу </a:t>
            </a:r>
            <a:r>
              <a:rPr lang="ru-RU" sz="2000" b="1" dirty="0" err="1" smtClean="0">
                <a:latin typeface="Times New Roman" panose="02020603050405020304" pitchFamily="18" charset="0"/>
                <a:cs typeface="Times New Roman" panose="02020603050405020304" pitchFamily="18" charset="0"/>
              </a:rPr>
              <a:t>Ифань</a:t>
            </a:r>
            <a:r>
              <a:rPr lang="ru-RU" sz="2000" b="1" dirty="0" smtClean="0">
                <a:latin typeface="Times New Roman" panose="02020603050405020304" pitchFamily="18" charset="0"/>
                <a:cs typeface="Times New Roman" panose="02020603050405020304" pitchFamily="18" charset="0"/>
              </a:rPr>
              <a:t>. 2012, 2013-2015, 2016-2017 г. Китай.</a:t>
            </a:r>
            <a:endParaRPr lang="ru-RU" sz="20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21976" y="1075765"/>
            <a:ext cx="4697506" cy="4500282"/>
          </a:xfrm>
          <a:prstGeom prst="rect">
            <a:avLst/>
          </a:prstGeom>
        </p:spPr>
      </p:pic>
      <p:sp>
        <p:nvSpPr>
          <p:cNvPr id="6" name="TextBox 5"/>
          <p:cNvSpPr txBox="1"/>
          <p:nvPr/>
        </p:nvSpPr>
        <p:spPr>
          <a:xfrm>
            <a:off x="6006353" y="1075765"/>
            <a:ext cx="5468471" cy="3477875"/>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Китайская </a:t>
            </a:r>
            <a:r>
              <a:rPr lang="ru-RU" sz="2000" dirty="0">
                <a:latin typeface="Times New Roman" panose="02020603050405020304" pitchFamily="18" charset="0"/>
                <a:cs typeface="Times New Roman" panose="02020603050405020304" pitchFamily="18" charset="0"/>
              </a:rPr>
              <a:t>шахматистка, четырёхкратная чемпионка мира среди женщин (2010, 2011, 2013, 2016), трёхкратная победительница женских командных чемпионатов мира в составе команды КНР (2007, 2009, 2011</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Одна </a:t>
            </a:r>
            <a:r>
              <a:rPr lang="ru-RU" sz="2000" dirty="0">
                <a:latin typeface="Times New Roman" panose="02020603050405020304" pitchFamily="18" charset="0"/>
                <a:cs typeface="Times New Roman" panose="02020603050405020304" pitchFamily="18" charset="0"/>
              </a:rPr>
              <a:t>из трёх чемпионок мира (Елизавета Быкова, Се </a:t>
            </a:r>
            <a:r>
              <a:rPr lang="ru-RU" sz="2000" dirty="0" err="1">
                <a:latin typeface="Times New Roman" panose="02020603050405020304" pitchFamily="18" charset="0"/>
                <a:cs typeface="Times New Roman" panose="02020603050405020304" pitchFamily="18" charset="0"/>
              </a:rPr>
              <a:t>Цзюнь</a:t>
            </a:r>
            <a:r>
              <a:rPr lang="ru-RU" sz="2000" dirty="0">
                <a:latin typeface="Times New Roman" panose="02020603050405020304" pitchFamily="18" charset="0"/>
                <a:cs typeface="Times New Roman" panose="02020603050405020304" pitchFamily="18" charset="0"/>
              </a:rPr>
              <a:t> и Хоу </a:t>
            </a:r>
            <a:r>
              <a:rPr lang="ru-RU" sz="2000" dirty="0" err="1">
                <a:latin typeface="Times New Roman" panose="02020603050405020304" pitchFamily="18" charset="0"/>
                <a:cs typeface="Times New Roman" panose="02020603050405020304" pitchFamily="18" charset="0"/>
              </a:rPr>
              <a:t>Ифань</a:t>
            </a:r>
            <a:r>
              <a:rPr lang="ru-RU" sz="2000" dirty="0">
                <a:latin typeface="Times New Roman" panose="02020603050405020304" pitchFamily="18" charset="0"/>
                <a:cs typeface="Times New Roman" panose="02020603050405020304" pitchFamily="18" charset="0"/>
              </a:rPr>
              <a:t>), которым удавалось после перерыва возвращать себе шахматную корону</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Имеет наивысший Рейтинг ФИДЕ среди женщин.</a:t>
            </a:r>
          </a:p>
        </p:txBody>
      </p:sp>
    </p:spTree>
    <p:extLst>
      <p:ext uri="{BB962C8B-B14F-4D97-AF65-F5344CB8AC3E}">
        <p14:creationId xmlns:p14="http://schemas.microsoft.com/office/powerpoint/2010/main" val="1131982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1160" y="765399"/>
            <a:ext cx="10345270" cy="3785652"/>
          </a:xfrm>
          <a:prstGeom prst="rect">
            <a:avLst/>
          </a:prstGeom>
        </p:spPr>
        <p:txBody>
          <a:bodyPr wrap="square">
            <a:spAutoFit/>
          </a:bodyPr>
          <a:lstStyle/>
          <a:p>
            <a:pPr algn="just"/>
            <a:r>
              <a:rPr lang="ru-RU" sz="2000" b="1" dirty="0" smtClean="0"/>
              <a:t> </a:t>
            </a:r>
            <a:r>
              <a:rPr lang="ru-RU" sz="2000" b="1" dirty="0" smtClean="0"/>
              <a:t>          </a:t>
            </a:r>
            <a:r>
              <a:rPr lang="ru-RU" sz="2000" dirty="0" smtClean="0">
                <a:latin typeface="Times New Roman" panose="02020603050405020304" pitchFamily="18" charset="0"/>
                <a:cs typeface="Times New Roman" panose="02020603050405020304" pitchFamily="18" charset="0"/>
              </a:rPr>
              <a:t>В </a:t>
            </a:r>
            <a:r>
              <a:rPr lang="ru-RU" sz="2000" dirty="0" smtClean="0">
                <a:latin typeface="Times New Roman" panose="02020603050405020304" pitchFamily="18" charset="0"/>
                <a:cs typeface="Times New Roman" panose="02020603050405020304" pitchFamily="18" charset="0"/>
              </a:rPr>
              <a:t>2010 году 16-летняя Хоу побила рекорд </a:t>
            </a:r>
            <a:r>
              <a:rPr lang="ru-RU" sz="2000" dirty="0" err="1" smtClean="0">
                <a:latin typeface="Times New Roman" panose="02020603050405020304" pitchFamily="18" charset="0"/>
                <a:cs typeface="Times New Roman" panose="02020603050405020304" pitchFamily="18" charset="0"/>
              </a:rPr>
              <a:t>Чибурданидзе</a:t>
            </a:r>
            <a:r>
              <a:rPr lang="ru-RU" sz="2000" dirty="0" smtClean="0">
                <a:latin typeface="Times New Roman" panose="02020603050405020304" pitchFamily="18" charset="0"/>
                <a:cs typeface="Times New Roman" panose="02020603050405020304" pitchFamily="18" charset="0"/>
              </a:rPr>
              <a:t> среди самых юных чемпионок мира среди женщин. За два года до этого она превзошла </a:t>
            </a:r>
            <a:r>
              <a:rPr lang="ru-RU" sz="2000" dirty="0" err="1" smtClean="0">
                <a:latin typeface="Times New Roman" panose="02020603050405020304" pitchFamily="18" charset="0"/>
                <a:cs typeface="Times New Roman" panose="02020603050405020304" pitchFamily="18" charset="0"/>
              </a:rPr>
              <a:t>Юдит</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Полгар</a:t>
            </a:r>
            <a:r>
              <a:rPr lang="ru-RU" sz="2000" dirty="0" smtClean="0">
                <a:latin typeface="Times New Roman" panose="02020603050405020304" pitchFamily="18" charset="0"/>
                <a:cs typeface="Times New Roman" panose="02020603050405020304" pitchFamily="18" charset="0"/>
              </a:rPr>
              <a:t>, став гроссмейстером в 14 лет, что сделало ее самой молодой женщиной-гроссмейстером за всю историю (рекорд, который она все еще удерживает). </a:t>
            </a: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Хоу</a:t>
            </a:r>
            <a:r>
              <a:rPr lang="ru-RU" sz="2000" dirty="0" smtClean="0">
                <a:latin typeface="Times New Roman" panose="02020603050405020304" pitchFamily="18" charset="0"/>
                <a:cs typeface="Times New Roman" panose="02020603050405020304" pitchFamily="18" charset="0"/>
              </a:rPr>
              <a:t> выигрывала </a:t>
            </a:r>
            <a:r>
              <a:rPr lang="ru-RU" sz="2000" dirty="0" smtClean="0">
                <a:latin typeface="Times New Roman" panose="02020603050405020304" pitchFamily="18" charset="0"/>
                <a:cs typeface="Times New Roman" panose="02020603050405020304" pitchFamily="18" charset="0"/>
              </a:rPr>
              <a:t>чемпионат дважды, в 2013 и 2016 годах, а затем </a:t>
            </a:r>
            <a:r>
              <a:rPr lang="ru-RU" sz="2000" dirty="0" smtClean="0">
                <a:latin typeface="Times New Roman" panose="02020603050405020304" pitchFamily="18" charset="0"/>
                <a:cs typeface="Times New Roman" panose="02020603050405020304" pitchFamily="18" charset="0"/>
              </a:rPr>
              <a:t>перешла </a:t>
            </a:r>
            <a:r>
              <a:rPr lang="ru-RU" sz="2000" dirty="0" smtClean="0">
                <a:latin typeface="Times New Roman" panose="02020603050405020304" pitchFamily="18" charset="0"/>
                <a:cs typeface="Times New Roman" panose="02020603050405020304" pitchFamily="18" charset="0"/>
              </a:rPr>
              <a:t>в открытые турниры. Это позволило ей добиться лучших успехов. В </a:t>
            </a:r>
            <a:r>
              <a:rPr lang="ru-RU" sz="2000" dirty="0" smtClean="0">
                <a:latin typeface="Times New Roman" panose="02020603050405020304" pitchFamily="18" charset="0"/>
                <a:cs typeface="Times New Roman" panose="02020603050405020304" pitchFamily="18" charset="0"/>
              </a:rPr>
              <a:t>Биле </a:t>
            </a:r>
            <a:r>
              <a:rPr lang="ru-RU" sz="2000" dirty="0" smtClean="0">
                <a:latin typeface="Times New Roman" panose="02020603050405020304" pitchFamily="18" charset="0"/>
                <a:cs typeface="Times New Roman" panose="02020603050405020304" pitchFamily="18" charset="0"/>
              </a:rPr>
              <a:t>в 2017 году она выиграла со счетом 6,5 из 9 с рейтингом результативности 2810. В этом поле участвовал чемпион мира ФИДЕ (гроссмейстер Руслан Пономарев), финалист чемпионата мира по классике (гроссмейстер Петер </a:t>
            </a:r>
            <a:r>
              <a:rPr lang="ru-RU" sz="2000" dirty="0" err="1" smtClean="0">
                <a:latin typeface="Times New Roman" panose="02020603050405020304" pitchFamily="18" charset="0"/>
                <a:cs typeface="Times New Roman" panose="02020603050405020304" pitchFamily="18" charset="0"/>
              </a:rPr>
              <a:t>Леко</a:t>
            </a:r>
            <a:r>
              <a:rPr lang="ru-RU" sz="2000" dirty="0" smtClean="0">
                <a:latin typeface="Times New Roman" panose="02020603050405020304" pitchFamily="18" charset="0"/>
                <a:cs typeface="Times New Roman" panose="02020603050405020304" pitchFamily="18" charset="0"/>
              </a:rPr>
              <a:t>) и четыре других супер-гроссмейстера (игроки с рейтингом выше 2700).</a:t>
            </a: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 </a:t>
            </a:r>
            <a:r>
              <a:rPr lang="ru-RU" sz="2000" dirty="0" smtClean="0">
                <a:latin typeface="Times New Roman" panose="02020603050405020304" pitchFamily="18" charset="0"/>
                <a:cs typeface="Times New Roman" panose="02020603050405020304" pitchFamily="18" charset="0"/>
              </a:rPr>
              <a:t>том же году на турнире GRENKE </a:t>
            </a:r>
            <a:r>
              <a:rPr lang="ru-RU" sz="2000" dirty="0" err="1" smtClean="0">
                <a:latin typeface="Times New Roman" panose="02020603050405020304" pitchFamily="18" charset="0"/>
                <a:cs typeface="Times New Roman" panose="02020603050405020304" pitchFamily="18" charset="0"/>
              </a:rPr>
              <a:t>Chess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Classic</a:t>
            </a:r>
            <a:r>
              <a:rPr lang="ru-RU" sz="2000" dirty="0" smtClean="0">
                <a:latin typeface="Times New Roman" panose="02020603050405020304" pitchFamily="18" charset="0"/>
                <a:cs typeface="Times New Roman" panose="02020603050405020304" pitchFamily="18" charset="0"/>
              </a:rPr>
              <a:t> она победила гроссмейстера </a:t>
            </a:r>
            <a:r>
              <a:rPr lang="ru-RU" sz="2000" dirty="0" err="1" smtClean="0">
                <a:latin typeface="Times New Roman" panose="02020603050405020304" pitchFamily="18" charset="0"/>
                <a:cs typeface="Times New Roman" panose="02020603050405020304" pitchFamily="18" charset="0"/>
              </a:rPr>
              <a:t>Фабиано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Каруана</a:t>
            </a:r>
            <a:r>
              <a:rPr lang="ru-RU" sz="2000" dirty="0" smtClean="0">
                <a:latin typeface="Times New Roman" panose="02020603050405020304" pitchFamily="18" charset="0"/>
                <a:cs typeface="Times New Roman" panose="02020603050405020304" pitchFamily="18" charset="0"/>
              </a:rPr>
              <a:t>, который год спустя </a:t>
            </a:r>
            <a:r>
              <a:rPr lang="ru-RU" sz="2000" dirty="0" smtClean="0">
                <a:latin typeface="Times New Roman" panose="02020603050405020304" pitchFamily="18" charset="0"/>
                <a:cs typeface="Times New Roman" panose="02020603050405020304" pitchFamily="18" charset="0"/>
              </a:rPr>
              <a:t>играл за </a:t>
            </a:r>
            <a:r>
              <a:rPr lang="ru-RU" sz="2000" dirty="0" smtClean="0">
                <a:latin typeface="Times New Roman" panose="02020603050405020304" pitchFamily="18" charset="0"/>
                <a:cs typeface="Times New Roman" panose="02020603050405020304" pitchFamily="18" charset="0"/>
              </a:rPr>
              <a:t>чемпионство мира.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621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6238" y="647420"/>
            <a:ext cx="10506635" cy="2246769"/>
          </a:xfrm>
          <a:prstGeom prst="rect">
            <a:avLst/>
          </a:prstGeom>
        </p:spPr>
        <p:txBody>
          <a:bodyPr wrap="square">
            <a:spAutoFit/>
          </a:bodyPr>
          <a:lstStyle/>
          <a:p>
            <a:pPr algn="just"/>
            <a:r>
              <a:rPr lang="ru-RU" sz="2000" b="1" dirty="0" smtClean="0"/>
              <a:t>         </a:t>
            </a:r>
            <a:r>
              <a:rPr lang="ru-RU" sz="2000" dirty="0" smtClean="0">
                <a:latin typeface="Times New Roman" panose="02020603050405020304" pitchFamily="18" charset="0"/>
                <a:cs typeface="Times New Roman" panose="02020603050405020304" pitchFamily="18" charset="0"/>
              </a:rPr>
              <a:t>На </a:t>
            </a:r>
            <a:r>
              <a:rPr lang="ru-RU" sz="2000" dirty="0" smtClean="0">
                <a:latin typeface="Times New Roman" panose="02020603050405020304" pitchFamily="18" charset="0"/>
                <a:cs typeface="Times New Roman" panose="02020603050405020304" pitchFamily="18" charset="0"/>
              </a:rPr>
              <a:t>разных этапах карьеры Хоу делала перерыв в профессиональных шахматах, чтобы сосредоточиться на своем образовании. Она была стипендиатом Родса в 2018 году, а в июле 2020 года стала штатным профессором Шэньчжэньского университета в возрасте 26 лет.</a:t>
            </a: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Сыграла в </a:t>
            </a:r>
            <a:r>
              <a:rPr lang="ru-RU" sz="2000" dirty="0" smtClean="0">
                <a:latin typeface="Times New Roman" panose="02020603050405020304" pitchFamily="18" charset="0"/>
                <a:cs typeface="Times New Roman" panose="02020603050405020304" pitchFamily="18" charset="0"/>
              </a:rPr>
              <a:t>2020 году два международных командных соревнования, включая Chess.com Online </a:t>
            </a:r>
            <a:r>
              <a:rPr lang="ru-RU" sz="2000" dirty="0" err="1" smtClean="0">
                <a:latin typeface="Times New Roman" panose="02020603050405020304" pitchFamily="18" charset="0"/>
                <a:cs typeface="Times New Roman" panose="02020603050405020304" pitchFamily="18" charset="0"/>
              </a:rPr>
              <a:t>Nations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Cup</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Хоу</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заняла 55-е место в рейтинге ФИДЕ в мае 2015 года</a:t>
            </a:r>
            <a:r>
              <a:rPr lang="ru-RU"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Великие шахматистки доказали</a:t>
            </a:r>
            <a:r>
              <a:rPr lang="ru-RU" sz="2000" dirty="0" smtClean="0">
                <a:latin typeface="Times New Roman" panose="02020603050405020304" pitchFamily="18" charset="0"/>
                <a:cs typeface="Times New Roman" panose="02020603050405020304" pitchFamily="18" charset="0"/>
              </a:rPr>
              <a:t>, что интеллектуальные игры посильны женщинам. Они оставили свое место в истории, дав напутствие новому поколению.</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956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6730" y="0"/>
            <a:ext cx="10829365"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14-ая Чемпионка мира по шахматам – Анна </a:t>
            </a:r>
            <a:r>
              <a:rPr lang="ru-RU" sz="2000" b="1" dirty="0" err="1" smtClean="0">
                <a:latin typeface="Times New Roman" panose="02020603050405020304" pitchFamily="18" charset="0"/>
                <a:cs typeface="Times New Roman" panose="02020603050405020304" pitchFamily="18" charset="0"/>
              </a:rPr>
              <a:t>Ушенина</a:t>
            </a:r>
            <a:r>
              <a:rPr lang="ru-RU" sz="2000" b="1" dirty="0" smtClean="0">
                <a:latin typeface="Times New Roman" panose="02020603050405020304" pitchFamily="18" charset="0"/>
                <a:cs typeface="Times New Roman" panose="02020603050405020304" pitchFamily="18" charset="0"/>
              </a:rPr>
              <a:t>.  2012-2013 г. Украина. </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23365" y="1219200"/>
            <a:ext cx="4903694" cy="4464424"/>
          </a:xfrm>
          <a:prstGeom prst="rect">
            <a:avLst/>
          </a:prstGeom>
        </p:spPr>
      </p:pic>
      <p:sp>
        <p:nvSpPr>
          <p:cNvPr id="5" name="TextBox 4"/>
          <p:cNvSpPr txBox="1"/>
          <p:nvPr/>
        </p:nvSpPr>
        <p:spPr>
          <a:xfrm>
            <a:off x="6060141" y="1219200"/>
            <a:ext cx="5450541" cy="4401205"/>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Украинская </a:t>
            </a:r>
            <a:r>
              <a:rPr lang="ru-RU" sz="2000" dirty="0">
                <a:latin typeface="Times New Roman" panose="02020603050405020304" pitchFamily="18" charset="0"/>
                <a:cs typeface="Times New Roman" panose="02020603050405020304" pitchFamily="18" charset="0"/>
              </a:rPr>
              <a:t>шахматистка, гроссмейстер (2012), гроссмейстер среди женщин (2003</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14-я в истории шахмат и первая среди украинских шахматисток чемпионка мира (с 1 декабря 2012 года до 20 сентября 2013</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Победительница </a:t>
            </a:r>
            <a:r>
              <a:rPr lang="ru-RU" sz="2000" dirty="0">
                <a:latin typeface="Times New Roman" panose="02020603050405020304" pitchFamily="18" charset="0"/>
                <a:cs typeface="Times New Roman" panose="02020603050405020304" pitchFamily="18" charset="0"/>
              </a:rPr>
              <a:t>шахматной олимпиады (2006) в составе женской сборной Украины, победительница командного чемпионата Европы (2013) и победительница командного чемпионата мира (2013). Чемпионка Европы по шахматам (2016</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Считает, что мужчины за доской отличаются чрезмерным </a:t>
            </a:r>
            <a:r>
              <a:rPr lang="ru-RU" sz="2000" dirty="0" smtClean="0">
                <a:latin typeface="Times New Roman" panose="02020603050405020304" pitchFamily="18" charset="0"/>
                <a:cs typeface="Times New Roman" panose="02020603050405020304" pitchFamily="18" charset="0"/>
              </a:rPr>
              <a:t>миролюбием, а </a:t>
            </a:r>
            <a:r>
              <a:rPr lang="ru-RU" sz="2000" dirty="0" smtClean="0">
                <a:latin typeface="Times New Roman" panose="02020603050405020304" pitchFamily="18" charset="0"/>
                <a:cs typeface="Times New Roman" panose="02020603050405020304" pitchFamily="18" charset="0"/>
              </a:rPr>
              <a:t>вот женщины готовы биться за победу до голых королей.</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708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8494" y="0"/>
            <a:ext cx="10076330"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15-ая Чемпионка мира о шахматам – Мария </a:t>
            </a:r>
            <a:r>
              <a:rPr lang="ru-RU" sz="2000" b="1" dirty="0" err="1" smtClean="0">
                <a:latin typeface="Times New Roman" panose="02020603050405020304" pitchFamily="18" charset="0"/>
                <a:cs typeface="Times New Roman" panose="02020603050405020304" pitchFamily="18" charset="0"/>
              </a:rPr>
              <a:t>Музычук</a:t>
            </a:r>
            <a:r>
              <a:rPr lang="ru-RU" sz="2000" b="1" dirty="0" smtClean="0">
                <a:latin typeface="Times New Roman" panose="02020603050405020304" pitchFamily="18" charset="0"/>
                <a:cs typeface="Times New Roman" panose="02020603050405020304" pitchFamily="18" charset="0"/>
              </a:rPr>
              <a:t>. 2015-2016 г. Украина.  </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32329" y="1147481"/>
            <a:ext cx="4249271" cy="4554071"/>
          </a:xfrm>
          <a:prstGeom prst="rect">
            <a:avLst/>
          </a:prstGeom>
        </p:spPr>
      </p:pic>
      <p:sp>
        <p:nvSpPr>
          <p:cNvPr id="5" name="TextBox 4"/>
          <p:cNvSpPr txBox="1"/>
          <p:nvPr/>
        </p:nvSpPr>
        <p:spPr>
          <a:xfrm>
            <a:off x="5486400" y="1147481"/>
            <a:ext cx="5862918" cy="4093428"/>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Украинская </a:t>
            </a:r>
            <a:r>
              <a:rPr lang="ru-RU" sz="2000" dirty="0">
                <a:latin typeface="Times New Roman" panose="02020603050405020304" pitchFamily="18" charset="0"/>
                <a:cs typeface="Times New Roman" panose="02020603050405020304" pitchFamily="18" charset="0"/>
              </a:rPr>
              <a:t>шахматистка, 15-я в истории шахмат и вторая (после Анны </a:t>
            </a:r>
            <a:r>
              <a:rPr lang="ru-RU" sz="2000" dirty="0" err="1">
                <a:latin typeface="Times New Roman" panose="02020603050405020304" pitchFamily="18" charset="0"/>
                <a:cs typeface="Times New Roman" panose="02020603050405020304" pitchFamily="18" charset="0"/>
              </a:rPr>
              <a:t>Ушениной</a:t>
            </a:r>
            <a:r>
              <a:rPr lang="ru-RU" sz="2000" dirty="0">
                <a:latin typeface="Times New Roman" panose="02020603050405020304" pitchFamily="18" charset="0"/>
                <a:cs typeface="Times New Roman" panose="02020603050405020304" pitchFamily="18" charset="0"/>
              </a:rPr>
              <a:t>) среди украинских шахматисток чемпионка мира </a:t>
            </a:r>
            <a:r>
              <a:rPr lang="ru-RU" sz="2000" dirty="0" smtClean="0">
                <a:latin typeface="Times New Roman" panose="02020603050405020304" pitchFamily="18" charset="0"/>
                <a:cs typeface="Times New Roman" panose="02020603050405020304" pitchFamily="18" charset="0"/>
              </a:rPr>
              <a:t>(06.04.2015—14.03.2016</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Двукратная </a:t>
            </a:r>
            <a:r>
              <a:rPr lang="ru-RU" sz="2000" dirty="0">
                <a:latin typeface="Times New Roman" panose="02020603050405020304" pitchFamily="18" charset="0"/>
                <a:cs typeface="Times New Roman" panose="02020603050405020304" pitchFamily="18" charset="0"/>
              </a:rPr>
              <a:t>чемпионка Украины (2012, 2013). В составе женской сборной Украины победительница командного чемпионата мира (2013) и командного чемпионата Европы (2013).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Гроссмейстер </a:t>
            </a:r>
            <a:r>
              <a:rPr lang="ru-RU" sz="2000" dirty="0">
                <a:latin typeface="Times New Roman" panose="02020603050405020304" pitchFamily="18" charset="0"/>
                <a:cs typeface="Times New Roman" panose="02020603050405020304" pitchFamily="18" charset="0"/>
              </a:rPr>
              <a:t>среди женщин (2007</a:t>
            </a:r>
            <a:r>
              <a:rPr lang="ru-RU" sz="2000" dirty="0" smtClean="0">
                <a:latin typeface="Times New Roman" panose="02020603050405020304" pitchFamily="18" charset="0"/>
                <a:cs typeface="Times New Roman" panose="02020603050405020304" pitchFamily="18" charset="0"/>
              </a:rPr>
              <a:t>), международный </a:t>
            </a:r>
            <a:r>
              <a:rPr lang="ru-RU" sz="2000" dirty="0">
                <a:latin typeface="Times New Roman" panose="02020603050405020304" pitchFamily="18" charset="0"/>
                <a:cs typeface="Times New Roman" panose="02020603050405020304" pitchFamily="18" charset="0"/>
              </a:rPr>
              <a:t>мастер (2008), гроссмейстер (2015).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Младшая </a:t>
            </a:r>
            <a:r>
              <a:rPr lang="ru-RU" sz="2000" dirty="0">
                <a:latin typeface="Times New Roman" panose="02020603050405020304" pitchFamily="18" charset="0"/>
                <a:cs typeface="Times New Roman" panose="02020603050405020304" pitchFamily="18" charset="0"/>
              </a:rPr>
              <a:t>сестра украинской шахматистки Анны </a:t>
            </a:r>
            <a:r>
              <a:rPr lang="ru-RU" sz="2000" dirty="0" err="1">
                <a:latin typeface="Times New Roman" panose="02020603050405020304" pitchFamily="18" charset="0"/>
                <a:cs typeface="Times New Roman" panose="02020603050405020304" pitchFamily="18" charset="0"/>
              </a:rPr>
              <a:t>Музычук</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03040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86130" y="1255058"/>
            <a:ext cx="4991941" cy="4536141"/>
          </a:xfrm>
          <a:prstGeom prst="rect">
            <a:avLst/>
          </a:prstGeom>
        </p:spPr>
      </p:pic>
      <p:sp>
        <p:nvSpPr>
          <p:cNvPr id="4" name="TextBox 3"/>
          <p:cNvSpPr txBox="1"/>
          <p:nvPr/>
        </p:nvSpPr>
        <p:spPr>
          <a:xfrm>
            <a:off x="6364941" y="1255058"/>
            <a:ext cx="5074024" cy="4247317"/>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Китайская </a:t>
            </a:r>
            <a:r>
              <a:rPr lang="ru-RU" dirty="0">
                <a:latin typeface="Times New Roman" panose="02020603050405020304" pitchFamily="18" charset="0"/>
                <a:cs typeface="Times New Roman" panose="02020603050405020304" pitchFamily="18" charset="0"/>
              </a:rPr>
              <a:t>шахматистка, гроссмейстер (2017). Шестнадцатая чемпионка мира среди женщин (2017—2018</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В составе женской сборной Китая участница 3 шахматных олимпиад (2008, 2014, 2016) и 4 командных чемпионатов мира (2009—2015; в 2009 году — за вторую сборную</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На Олимпиаде 2016 года выиграла две золотых медали — в командном зачёте и за лучший результат (</a:t>
            </a:r>
            <a:r>
              <a:rPr lang="ru-RU" dirty="0" err="1">
                <a:latin typeface="Times New Roman" panose="02020603050405020304" pitchFamily="18" charset="0"/>
                <a:cs typeface="Times New Roman" panose="02020603050405020304" pitchFamily="18" charset="0"/>
              </a:rPr>
              <a:t>перформанс</a:t>
            </a:r>
            <a:r>
              <a:rPr lang="ru-RU" dirty="0">
                <a:latin typeface="Times New Roman" panose="02020603050405020304" pitchFamily="18" charset="0"/>
                <a:cs typeface="Times New Roman" panose="02020603050405020304" pitchFamily="18" charset="0"/>
              </a:rPr>
              <a:t> 2565; +7 −0 =4) на 4-й доске. Победитель женского командного чемпионата мира (2011</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Чемпионка Китая (2015</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Заняла третье место на первом Кубке мира по шахматам среди женщин (2021</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86130" y="0"/>
            <a:ext cx="10191470"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16-ая Чемпионка мира по шахматам – Тань </a:t>
            </a:r>
            <a:r>
              <a:rPr lang="ru-RU" sz="2000" b="1" dirty="0" err="1" smtClean="0">
                <a:latin typeface="Times New Roman" panose="02020603050405020304" pitchFamily="18" charset="0"/>
                <a:cs typeface="Times New Roman" panose="02020603050405020304" pitchFamily="18" charset="0"/>
              </a:rPr>
              <a:t>Чжунъи</a:t>
            </a:r>
            <a:r>
              <a:rPr lang="ru-RU" sz="2000" b="1" dirty="0" smtClean="0">
                <a:latin typeface="Times New Roman" panose="02020603050405020304" pitchFamily="18" charset="0"/>
                <a:cs typeface="Times New Roman" panose="02020603050405020304" pitchFamily="18" charset="0"/>
              </a:rPr>
              <a:t>. 2017-2018 г. Китай. </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2100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470" y="0"/>
            <a:ext cx="11152095"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17-ая Чемпионка мира по шахматам – </a:t>
            </a:r>
            <a:r>
              <a:rPr lang="ru-RU" sz="2000" b="1" dirty="0" err="1" smtClean="0">
                <a:latin typeface="Times New Roman" panose="02020603050405020304" pitchFamily="18" charset="0"/>
                <a:cs typeface="Times New Roman" panose="02020603050405020304" pitchFamily="18" charset="0"/>
              </a:rPr>
              <a:t>Цзюй</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Вэньцзюй</a:t>
            </a:r>
            <a:r>
              <a:rPr lang="ru-RU" sz="2000" b="1" dirty="0" smtClean="0">
                <a:latin typeface="Times New Roman" panose="02020603050405020304" pitchFamily="18" charset="0"/>
                <a:cs typeface="Times New Roman" panose="02020603050405020304" pitchFamily="18" charset="0"/>
              </a:rPr>
              <a:t>. С 2018 г по настоящее время. Китай. </a:t>
            </a:r>
            <a:endParaRPr lang="ru-RU" sz="20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064278" y="1147482"/>
            <a:ext cx="4942075" cy="4643718"/>
          </a:xfrm>
          <a:prstGeom prst="rect">
            <a:avLst/>
          </a:prstGeom>
        </p:spPr>
      </p:pic>
      <p:sp>
        <p:nvSpPr>
          <p:cNvPr id="7" name="TextBox 6"/>
          <p:cNvSpPr txBox="1"/>
          <p:nvPr/>
        </p:nvSpPr>
        <p:spPr>
          <a:xfrm>
            <a:off x="6221506" y="1147482"/>
            <a:ext cx="5163670" cy="5016758"/>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Китайская </a:t>
            </a:r>
            <a:r>
              <a:rPr lang="ru-RU" sz="2000" dirty="0">
                <a:latin typeface="Times New Roman" panose="02020603050405020304" pitchFamily="18" charset="0"/>
                <a:cs typeface="Times New Roman" panose="02020603050405020304" pitchFamily="18" charset="0"/>
              </a:rPr>
              <a:t>шахматистка, гроссмейстер (2014). Победитель командного чемпионата мира (2009, 2011) и Всемирной шахматной Олимпиады (2016, 2018).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Семнадцатая </a:t>
            </a:r>
            <a:r>
              <a:rPr lang="ru-RU" sz="2000" dirty="0">
                <a:latin typeface="Times New Roman" panose="02020603050405020304" pitchFamily="18" charset="0"/>
                <a:cs typeface="Times New Roman" panose="02020603050405020304" pitchFamily="18" charset="0"/>
              </a:rPr>
              <a:t>чемпионка мира среди женщин (c 18 мая 2018 года).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23 </a:t>
            </a:r>
            <a:r>
              <a:rPr lang="ru-RU" sz="2000" dirty="0">
                <a:latin typeface="Times New Roman" panose="02020603050405020304" pitchFamily="18" charset="0"/>
                <a:cs typeface="Times New Roman" panose="02020603050405020304" pitchFamily="18" charset="0"/>
              </a:rPr>
              <a:t>ноября 2018 года </a:t>
            </a:r>
            <a:r>
              <a:rPr lang="ru-RU" sz="2000" dirty="0" err="1">
                <a:latin typeface="Times New Roman" panose="02020603050405020304" pitchFamily="18" charset="0"/>
                <a:cs typeface="Times New Roman" panose="02020603050405020304" pitchFamily="18" charset="0"/>
              </a:rPr>
              <a:t>Цзюй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Вэньцзюнь</a:t>
            </a:r>
            <a:r>
              <a:rPr lang="ru-RU" sz="2000" dirty="0">
                <a:latin typeface="Times New Roman" panose="02020603050405020304" pitchFamily="18" charset="0"/>
                <a:cs typeface="Times New Roman" panose="02020603050405020304" pitchFamily="18" charset="0"/>
              </a:rPr>
              <a:t> стала первой чемпионкой мира, защитившей звание в нокауте</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24 </a:t>
            </a:r>
            <a:r>
              <a:rPr lang="ru-RU" sz="2000" dirty="0">
                <a:latin typeface="Times New Roman" panose="02020603050405020304" pitchFamily="18" charset="0"/>
                <a:cs typeface="Times New Roman" panose="02020603050405020304" pitchFamily="18" charset="0"/>
              </a:rPr>
              <a:t>января 2020 года сохранила чемпионский титул, обыграв россиянку Александру </a:t>
            </a:r>
            <a:r>
              <a:rPr lang="ru-RU" sz="2000" dirty="0" err="1">
                <a:latin typeface="Times New Roman" panose="02020603050405020304" pitchFamily="18" charset="0"/>
                <a:cs typeface="Times New Roman" panose="02020603050405020304" pitchFamily="18" charset="0"/>
              </a:rPr>
              <a:t>Горячкину</a:t>
            </a:r>
            <a:r>
              <a:rPr lang="ru-RU" sz="2000" dirty="0">
                <a:latin typeface="Times New Roman" panose="02020603050405020304" pitchFamily="18" charset="0"/>
                <a:cs typeface="Times New Roman" panose="02020603050405020304" pitchFamily="18" charset="0"/>
              </a:rPr>
              <a:t>. В ходе матча каждая шахматистка выиграла по три партии, в результате чего матч перешёл в стадию тай-брейка. Итоговый счёт: 6(2,5) - 6(1,5) в пользу китайской шахматистки.</a:t>
            </a:r>
          </a:p>
        </p:txBody>
      </p:sp>
    </p:spTree>
    <p:extLst>
      <p:ext uri="{BB962C8B-B14F-4D97-AF65-F5344CB8AC3E}">
        <p14:creationId xmlns:p14="http://schemas.microsoft.com/office/powerpoint/2010/main" val="3262150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85041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2282" y="1028343"/>
            <a:ext cx="8749553" cy="3785652"/>
          </a:xfrm>
          <a:prstGeom prst="rect">
            <a:avLst/>
          </a:prstGeom>
        </p:spPr>
        <p:txBody>
          <a:bodyPr wrap="square">
            <a:spAutoFit/>
          </a:bodyPr>
          <a:lstStyle/>
          <a:p>
            <a:pPr algn="just"/>
            <a:r>
              <a:rPr lang="ru-RU" sz="2000" b="1" i="0" dirty="0" smtClean="0">
                <a:solidFill>
                  <a:srgbClr val="000000"/>
                </a:solidFill>
                <a:effectLst/>
                <a:latin typeface="-apple-system"/>
              </a:rPr>
              <a:t>        </a:t>
            </a:r>
            <a:r>
              <a:rPr lang="ru-RU" sz="2000" i="0" dirty="0" smtClean="0">
                <a:solidFill>
                  <a:srgbClr val="000000"/>
                </a:solidFill>
                <a:effectLst/>
                <a:latin typeface="Times New Roman" panose="02020603050405020304" pitchFamily="18" charset="0"/>
                <a:cs typeface="Times New Roman" panose="02020603050405020304" pitchFamily="18" charset="0"/>
              </a:rPr>
              <a:t>Первая чемпионка мира среди женщин, почти 100 лет назад доказала, что шахматы - это не только мужская игра. </a:t>
            </a:r>
          </a:p>
          <a:p>
            <a:pPr algn="just"/>
            <a:r>
              <a:rPr lang="ru-RU" sz="2000" i="0" dirty="0" smtClean="0">
                <a:solidFill>
                  <a:srgbClr val="000000"/>
                </a:solidFill>
                <a:effectLst/>
                <a:latin typeface="Times New Roman" panose="02020603050405020304" pitchFamily="18" charset="0"/>
                <a:cs typeface="Times New Roman" panose="02020603050405020304" pitchFamily="18" charset="0"/>
              </a:rPr>
              <a:t>         Она выиграла свои матчи против Джорджа Алана Томаса, Реджинальда Прайса Мичелла и Хьюберта Эрнеста Прайса, а остальные сыграла вничью. Эти три победы без поражений соответствовали показателям выдающегося гроссмейстера Акибы Рубинштейна на том же турнире и на </a:t>
            </a:r>
            <a:r>
              <a:rPr lang="ru-RU" sz="2000" i="0" dirty="0" smtClean="0">
                <a:solidFill>
                  <a:srgbClr val="000000"/>
                </a:solidFill>
                <a:effectLst/>
                <a:latin typeface="Times New Roman" panose="02020603050405020304" pitchFamily="18" charset="0"/>
                <a:cs typeface="Times New Roman" panose="02020603050405020304" pitchFamily="18" charset="0"/>
              </a:rPr>
              <a:t>пол очка </a:t>
            </a:r>
            <a:r>
              <a:rPr lang="ru-RU" sz="2000" i="0" dirty="0" smtClean="0">
                <a:solidFill>
                  <a:srgbClr val="000000"/>
                </a:solidFill>
                <a:effectLst/>
                <a:latin typeface="Times New Roman" panose="02020603050405020304" pitchFamily="18" charset="0"/>
                <a:cs typeface="Times New Roman" panose="02020603050405020304" pitchFamily="18" charset="0"/>
              </a:rPr>
              <a:t>опережали своего бывшего учителя гроссмейстера Гезу Мароци.</a:t>
            </a:r>
          </a:p>
          <a:p>
            <a:pPr algn="just"/>
            <a:r>
              <a:rPr lang="ru-RU" sz="2000" i="0" dirty="0" smtClean="0">
                <a:solidFill>
                  <a:srgbClr val="000000"/>
                </a:solidFill>
                <a:effectLst/>
                <a:latin typeface="Times New Roman" panose="02020603050405020304" pitchFamily="18" charset="0"/>
                <a:cs typeface="Times New Roman" panose="02020603050405020304" pitchFamily="18" charset="0"/>
              </a:rPr>
              <a:t>         Менчик имела равный прижизненный счет против чемпиона мира гроссмейстера Макса Эйве в пяти играх (+2 = 1-2) и чемпиона США гроссмейстера Сэмюэля Решевски в двух поединках (+1-1), Австриец же Альберт Беккер создал "Клуб Веры Менчик”, проиграв ей на турнире в Карловых Варах 1929 </a:t>
            </a:r>
            <a:r>
              <a:rPr lang="ru-RU" sz="2000" i="0" dirty="0" smtClean="0">
                <a:solidFill>
                  <a:srgbClr val="000000"/>
                </a:solidFill>
                <a:effectLst/>
                <a:latin typeface="Times New Roman" panose="02020603050405020304" pitchFamily="18" charset="0"/>
                <a:cs typeface="Times New Roman" panose="02020603050405020304" pitchFamily="18" charset="0"/>
              </a:rPr>
              <a:t>года.</a:t>
            </a:r>
            <a:endParaRPr lang="ru-RU" sz="20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56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8141" y="1305342"/>
            <a:ext cx="8964706" cy="3785652"/>
          </a:xfrm>
          <a:prstGeom prst="rect">
            <a:avLst/>
          </a:prstGeom>
        </p:spPr>
        <p:txBody>
          <a:bodyPr wrap="square">
            <a:spAutoFit/>
          </a:bodyPr>
          <a:lstStyle/>
          <a:p>
            <a:pPr algn="just"/>
            <a:r>
              <a:rPr lang="ru-RU" sz="2000" i="0" dirty="0" smtClean="0">
                <a:solidFill>
                  <a:srgbClr val="000000"/>
                </a:solidFill>
                <a:effectLst/>
                <a:latin typeface="Times New Roman" panose="02020603050405020304" pitchFamily="18" charset="0"/>
                <a:cs typeface="Times New Roman" panose="02020603050405020304" pitchFamily="18" charset="0"/>
              </a:rPr>
              <a:t>        В женских соревнованиях Менчик была и неудержимой силой, и неподвижным объектом. Она сыграла в семи турнирах женского чемпионата мира и выиграла невероятные 78 игр из 83, при одном поражении и четырех ничьих, что дает 98,8% побед. </a:t>
            </a:r>
          </a:p>
          <a:p>
            <a:pPr algn="just"/>
            <a:r>
              <a:rPr lang="ru-RU" sz="2000" dirty="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i="0" dirty="0" smtClean="0">
                <a:solidFill>
                  <a:srgbClr val="000000"/>
                </a:solidFill>
                <a:effectLst/>
                <a:latin typeface="Times New Roman" panose="02020603050405020304" pitchFamily="18" charset="0"/>
                <a:cs typeface="Times New Roman" panose="02020603050405020304" pitchFamily="18" charset="0"/>
              </a:rPr>
              <a:t>Также, </a:t>
            </a:r>
            <a:r>
              <a:rPr lang="ru-RU" sz="2000" i="0" dirty="0" err="1" smtClean="0">
                <a:solidFill>
                  <a:srgbClr val="000000"/>
                </a:solidFill>
                <a:effectLst/>
                <a:latin typeface="Times New Roman" panose="02020603050405020304" pitchFamily="18" charset="0"/>
                <a:cs typeface="Times New Roman" panose="02020603050405020304" pitchFamily="18" charset="0"/>
              </a:rPr>
              <a:t>шахматиска</a:t>
            </a:r>
            <a:r>
              <a:rPr lang="ru-RU" sz="2000" i="0" dirty="0" smtClean="0">
                <a:solidFill>
                  <a:srgbClr val="000000"/>
                </a:solidFill>
                <a:effectLst/>
                <a:latin typeface="Times New Roman" panose="02020603050405020304" pitchFamily="18" charset="0"/>
                <a:cs typeface="Times New Roman" panose="02020603050405020304" pitchFamily="18" charset="0"/>
              </a:rPr>
              <a:t> </a:t>
            </a:r>
            <a:r>
              <a:rPr lang="ru-RU" sz="2000" i="0" dirty="0" smtClean="0">
                <a:solidFill>
                  <a:srgbClr val="000000"/>
                </a:solidFill>
                <a:effectLst/>
                <a:latin typeface="Times New Roman" panose="02020603050405020304" pitchFamily="18" charset="0"/>
                <a:cs typeface="Times New Roman" panose="02020603050405020304" pitchFamily="18" charset="0"/>
              </a:rPr>
              <a:t>выиграла два матча чемпионата у немки Сони Граф. Отчасти из-за своего превосходства Менчик каждые два года получала награды на женской олимпиаде, где страна-победитель награждается Кубком Веры Менчик.</a:t>
            </a:r>
          </a:p>
          <a:p>
            <a:pPr algn="just"/>
            <a:r>
              <a:rPr lang="ru-RU" sz="2000" i="0" dirty="0" smtClean="0">
                <a:solidFill>
                  <a:srgbClr val="000000"/>
                </a:solidFill>
                <a:effectLst/>
                <a:latin typeface="Times New Roman" panose="02020603050405020304" pitchFamily="18" charset="0"/>
                <a:cs typeface="Times New Roman" panose="02020603050405020304" pitchFamily="18" charset="0"/>
              </a:rPr>
              <a:t>        Трагическая смерть Менчик в результате ракетного удара немцев в 1944 году, за шесть лет до того, как был учрежден титул GM, лишила ее возможности получить его. К сожалению ФИДЕ не присудила титул посмертно великому гроссмейстеру</a:t>
            </a:r>
            <a:r>
              <a:rPr lang="ru-RU" i="0" dirty="0" smtClean="0">
                <a:solidFill>
                  <a:srgbClr val="000000"/>
                </a:solidFill>
                <a:effectLst/>
                <a:latin typeface="Times New Roman" panose="02020603050405020304" pitchFamily="18" charset="0"/>
                <a:cs typeface="Times New Roman" panose="02020603050405020304" pitchFamily="18" charset="0"/>
              </a:rPr>
              <a:t>.</a:t>
            </a:r>
            <a:endParaRPr lang="ru-RU"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984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9906" y="-1"/>
            <a:ext cx="10327341"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2-ая </a:t>
            </a:r>
            <a:r>
              <a:rPr lang="ru-RU" sz="2000" b="1" dirty="0" err="1" smtClean="0">
                <a:latin typeface="Times New Roman" panose="02020603050405020304" pitchFamily="18" charset="0"/>
                <a:cs typeface="Times New Roman" panose="02020603050405020304" pitchFamily="18" charset="0"/>
              </a:rPr>
              <a:t>Чемпонка</a:t>
            </a:r>
            <a:r>
              <a:rPr lang="ru-RU" sz="2000" b="1" dirty="0" smtClean="0">
                <a:latin typeface="Times New Roman" panose="02020603050405020304" pitchFamily="18" charset="0"/>
                <a:cs typeface="Times New Roman" panose="02020603050405020304" pitchFamily="18" charset="0"/>
              </a:rPr>
              <a:t> мира по шахматам – Людмила Руденко 1950-1953 г. Страна РСФСР.</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78542" y="1183341"/>
            <a:ext cx="4518211" cy="4392705"/>
          </a:xfrm>
          <a:prstGeom prst="rect">
            <a:avLst/>
          </a:prstGeom>
        </p:spPr>
      </p:pic>
      <p:sp>
        <p:nvSpPr>
          <p:cNvPr id="5" name="TextBox 4"/>
          <p:cNvSpPr txBox="1"/>
          <p:nvPr/>
        </p:nvSpPr>
        <p:spPr>
          <a:xfrm>
            <a:off x="5880847" y="1025202"/>
            <a:ext cx="5486400" cy="4708981"/>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Первая </a:t>
            </a:r>
            <a:r>
              <a:rPr lang="ru-RU" sz="2000" b="1" dirty="0" smtClean="0">
                <a:latin typeface="Times New Roman" panose="02020603050405020304" pitchFamily="18" charset="0"/>
                <a:cs typeface="Times New Roman" panose="02020603050405020304" pitchFamily="18" charset="0"/>
              </a:rPr>
              <a:t>шахматистка-чемпионка, </a:t>
            </a:r>
            <a:r>
              <a:rPr lang="ru-RU" sz="2000" b="1" dirty="0" smtClean="0">
                <a:latin typeface="Times New Roman" panose="02020603050405020304" pitchFamily="18" charset="0"/>
                <a:cs typeface="Times New Roman" panose="02020603050405020304" pitchFamily="18" charset="0"/>
              </a:rPr>
              <a:t>представлявшая СССР. </a:t>
            </a:r>
          </a:p>
          <a:p>
            <a:r>
              <a:rPr lang="ru-RU" sz="2000" dirty="0" smtClean="0">
                <a:latin typeface="Times New Roman" panose="02020603050405020304" pitchFamily="18" charset="0"/>
                <a:cs typeface="Times New Roman" panose="02020603050405020304" pitchFamily="18" charset="0"/>
              </a:rPr>
              <a:t>Родилась в </a:t>
            </a:r>
            <a:r>
              <a:rPr lang="ru-RU" sz="2000" dirty="0">
                <a:latin typeface="Times New Roman" panose="02020603050405020304" pitchFamily="18" charset="0"/>
                <a:cs typeface="Times New Roman" panose="02020603050405020304" pitchFamily="18" charset="0"/>
              </a:rPr>
              <a:t>Одессе. Первые уроки шахмат получила от отца в 10-летнем </a:t>
            </a:r>
            <a:r>
              <a:rPr lang="ru-RU" sz="2000" dirty="0" smtClean="0">
                <a:latin typeface="Times New Roman" panose="02020603050405020304" pitchFamily="18" charset="0"/>
                <a:cs typeface="Times New Roman" panose="02020603050405020304" pitchFamily="18" charset="0"/>
              </a:rPr>
              <a:t>возрасте.</a:t>
            </a:r>
          </a:p>
          <a:p>
            <a:r>
              <a:rPr lang="ru-RU" sz="2000" dirty="0" smtClean="0">
                <a:latin typeface="Times New Roman" panose="02020603050405020304" pitchFamily="18" charset="0"/>
                <a:cs typeface="Times New Roman" panose="02020603050405020304" pitchFamily="18" charset="0"/>
              </a:rPr>
              <a:t>Первый успех – выигрыш Чемпионата Москвы в 1928 году. </a:t>
            </a:r>
          </a:p>
          <a:p>
            <a:r>
              <a:rPr lang="ru-RU" sz="2000" dirty="0" smtClean="0">
                <a:latin typeface="Times New Roman" panose="02020603050405020304" pitchFamily="18" charset="0"/>
                <a:cs typeface="Times New Roman" panose="02020603050405020304" pitchFamily="18" charset="0"/>
              </a:rPr>
              <a:t>Была объявлена Чемпионкой после победы в женском мировом чемпионате, проходившем в Москве в 1950 году. </a:t>
            </a:r>
          </a:p>
          <a:p>
            <a:r>
              <a:rPr lang="ru-RU" sz="2000" dirty="0">
                <a:latin typeface="Times New Roman" panose="02020603050405020304" pitchFamily="18" charset="0"/>
                <a:cs typeface="Times New Roman" panose="02020603050405020304" pitchFamily="18" charset="0"/>
              </a:rPr>
              <a:t>Международный гроссмейстер (1976 </a:t>
            </a:r>
            <a:r>
              <a:rPr lang="ru-RU" sz="2000" dirty="0" smtClean="0">
                <a:latin typeface="Times New Roman" panose="02020603050405020304" pitchFamily="18" charset="0"/>
                <a:cs typeface="Times New Roman" panose="02020603050405020304" pitchFamily="18" charset="0"/>
              </a:rPr>
              <a:t>г.), </a:t>
            </a:r>
            <a:r>
              <a:rPr lang="ru-RU" sz="2000" dirty="0">
                <a:latin typeface="Times New Roman" panose="02020603050405020304" pitchFamily="18" charset="0"/>
                <a:cs typeface="Times New Roman" panose="02020603050405020304" pitchFamily="18" charset="0"/>
              </a:rPr>
              <a:t>международный мастер среди мужчин (</a:t>
            </a:r>
            <a:r>
              <a:rPr lang="ru-RU" sz="2000" dirty="0" smtClean="0">
                <a:latin typeface="Times New Roman" panose="02020603050405020304" pitchFamily="18" charset="0"/>
                <a:cs typeface="Times New Roman" panose="02020603050405020304" pitchFamily="18" charset="0"/>
              </a:rPr>
              <a:t>1950 </a:t>
            </a:r>
            <a:r>
              <a:rPr lang="ru-RU" sz="2000" dirty="0" smtClean="0">
                <a:latin typeface="Times New Roman" panose="02020603050405020304" pitchFamily="18" charset="0"/>
                <a:cs typeface="Times New Roman" panose="02020603050405020304" pitchFamily="18" charset="0"/>
              </a:rPr>
              <a:t>г.), </a:t>
            </a:r>
            <a:r>
              <a:rPr lang="ru-RU" sz="2000" dirty="0">
                <a:latin typeface="Times New Roman" panose="02020603050405020304" pitchFamily="18" charset="0"/>
                <a:cs typeface="Times New Roman" panose="02020603050405020304" pitchFamily="18" charset="0"/>
              </a:rPr>
              <a:t>заслуженный мастер спорта СССР (</a:t>
            </a:r>
            <a:r>
              <a:rPr lang="ru-RU" sz="2000" dirty="0" smtClean="0">
                <a:latin typeface="Times New Roman" panose="02020603050405020304" pitchFamily="18" charset="0"/>
                <a:cs typeface="Times New Roman" panose="02020603050405020304" pitchFamily="18" charset="0"/>
              </a:rPr>
              <a:t>1953 </a:t>
            </a:r>
            <a:r>
              <a:rPr lang="ru-RU" sz="2000" dirty="0" smtClean="0">
                <a:latin typeface="Times New Roman" panose="02020603050405020304" pitchFamily="18" charset="0"/>
                <a:cs typeface="Times New Roman" panose="02020603050405020304" pitchFamily="18" charset="0"/>
              </a:rPr>
              <a:t>г.).</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Мировую шахматную корону держала 3 года, уступив третьей чемпионке среди женщин - Е</a:t>
            </a:r>
            <a:r>
              <a:rPr lang="ru-RU" sz="2000" dirty="0" smtClean="0">
                <a:latin typeface="Times New Roman" panose="02020603050405020304" pitchFamily="18" charset="0"/>
                <a:cs typeface="Times New Roman" panose="02020603050405020304" pitchFamily="18" charset="0"/>
              </a:rPr>
              <a:t>. Быковой </a:t>
            </a:r>
            <a:r>
              <a:rPr lang="ru-RU" sz="2000" dirty="0">
                <a:latin typeface="Times New Roman" panose="02020603050405020304" pitchFamily="18" charset="0"/>
                <a:cs typeface="Times New Roman" panose="02020603050405020304" pitchFamily="18" charset="0"/>
              </a:rPr>
              <a:t>со счётом 6:8.</a:t>
            </a:r>
          </a:p>
        </p:txBody>
      </p:sp>
    </p:spTree>
    <p:extLst>
      <p:ext uri="{BB962C8B-B14F-4D97-AF65-F5344CB8AC3E}">
        <p14:creationId xmlns:p14="http://schemas.microsoft.com/office/powerpoint/2010/main" val="226147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742" y="0"/>
            <a:ext cx="10811434"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3-я Чемпионка мира по шахматам – Елизавета Быкова, 1953-1956 г, 1952-1962 г. СССР</a:t>
            </a:r>
            <a:r>
              <a:rPr lang="ru-RU" dirty="0" smtClean="0"/>
              <a:t>. </a:t>
            </a:r>
            <a:endParaRPr lang="ru-RU" dirty="0"/>
          </a:p>
        </p:txBody>
      </p:sp>
      <p:pic>
        <p:nvPicPr>
          <p:cNvPr id="4" name="Рисунок 3"/>
          <p:cNvPicPr>
            <a:picLocks noChangeAspect="1"/>
          </p:cNvPicPr>
          <p:nvPr/>
        </p:nvPicPr>
        <p:blipFill>
          <a:blip r:embed="rId2"/>
          <a:stretch>
            <a:fillRect/>
          </a:stretch>
        </p:blipFill>
        <p:spPr>
          <a:xfrm>
            <a:off x="800100" y="1362635"/>
            <a:ext cx="4668371" cy="4392706"/>
          </a:xfrm>
          <a:prstGeom prst="rect">
            <a:avLst/>
          </a:prstGeom>
        </p:spPr>
      </p:pic>
      <p:sp>
        <p:nvSpPr>
          <p:cNvPr id="5" name="TextBox 4"/>
          <p:cNvSpPr txBox="1"/>
          <p:nvPr/>
        </p:nvSpPr>
        <p:spPr>
          <a:xfrm>
            <a:off x="5970494" y="1362635"/>
            <a:ext cx="5414682" cy="4524315"/>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Елизавета Быкова - третья </a:t>
            </a:r>
            <a:r>
              <a:rPr lang="ru-RU" b="1" dirty="0">
                <a:latin typeface="Times New Roman" panose="02020603050405020304" pitchFamily="18" charset="0"/>
                <a:cs typeface="Times New Roman" panose="02020603050405020304" pitchFamily="18" charset="0"/>
              </a:rPr>
              <a:t>в истории чемпионка мира по шахматам (1953—56, 1958—62), заслуженный мастер спорта (1953), международный гроссмейстер (1976). Экономист-плановик. Журналист</a:t>
            </a:r>
            <a:r>
              <a:rPr lang="ru-RU" b="1"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С 14 лет принимала участие в соревнованиях по шахматам. </a:t>
            </a:r>
            <a:r>
              <a:rPr lang="ru-RU" dirty="0" smtClean="0">
                <a:latin typeface="Times New Roman" panose="02020603050405020304" pitchFamily="18" charset="0"/>
                <a:cs typeface="Times New Roman" panose="02020603050405020304" pitchFamily="18" charset="0"/>
              </a:rPr>
              <a:t>Первый значимый </a:t>
            </a:r>
            <a:r>
              <a:rPr lang="ru-RU" dirty="0" smtClean="0">
                <a:latin typeface="Times New Roman" panose="02020603050405020304" pitchFamily="18" charset="0"/>
                <a:cs typeface="Times New Roman" panose="02020603050405020304" pitchFamily="18" charset="0"/>
              </a:rPr>
              <a:t>результат – 3 место в Чемпионате Москвы в 1937 году. </a:t>
            </a:r>
          </a:p>
          <a:p>
            <a:r>
              <a:rPr lang="ru-RU" dirty="0" smtClean="0">
                <a:latin typeface="Times New Roman" panose="02020603050405020304" pitchFamily="18" charset="0"/>
                <a:cs typeface="Times New Roman" panose="02020603050405020304" pitchFamily="18" charset="0"/>
              </a:rPr>
              <a:t>В дальнейшем шесть раз выигрывала Чемпионат столицы и трижды Чемпионат СССР. </a:t>
            </a:r>
          </a:p>
          <a:p>
            <a:r>
              <a:rPr lang="ru-RU" dirty="0" smtClean="0">
                <a:latin typeface="Times New Roman" panose="02020603050405020304" pitchFamily="18" charset="0"/>
                <a:cs typeface="Times New Roman" panose="02020603050405020304" pitchFamily="18" charset="0"/>
              </a:rPr>
              <a:t>Во время второй мировой войны выступала в госпиталях с лекциями и сеансами. </a:t>
            </a:r>
          </a:p>
          <a:p>
            <a:r>
              <a:rPr lang="ru-RU" dirty="0" smtClean="0">
                <a:latin typeface="Times New Roman" panose="02020603050405020304" pitchFamily="18" charset="0"/>
                <a:cs typeface="Times New Roman" panose="02020603050405020304" pitchFamily="18" charset="0"/>
              </a:rPr>
              <a:t>Чемпионскую корону примеряла в 1953 г, обыграв в матче Людмилу Руденко. Счет 8:6. Дважды отстаивала титул в матчах против Рубцовой и Зворыкиной.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54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4047" y="0"/>
            <a:ext cx="10452847"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4-ая Чемпионка мира по шахматам – Ольга Рубцова. 1956-1958 г. СССР. </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04047" y="1326775"/>
            <a:ext cx="4858871" cy="4141695"/>
          </a:xfrm>
          <a:prstGeom prst="rect">
            <a:avLst/>
          </a:prstGeom>
        </p:spPr>
      </p:pic>
      <p:sp>
        <p:nvSpPr>
          <p:cNvPr id="5" name="TextBox 4"/>
          <p:cNvSpPr txBox="1"/>
          <p:nvPr/>
        </p:nvSpPr>
        <p:spPr>
          <a:xfrm>
            <a:off x="6185647" y="1326775"/>
            <a:ext cx="5271247" cy="4401205"/>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Москвичка. </a:t>
            </a:r>
            <a:r>
              <a:rPr lang="ru-RU" sz="2000" dirty="0" smtClean="0">
                <a:latin typeface="Times New Roman" panose="02020603050405020304" pitchFamily="18" charset="0"/>
                <a:cs typeface="Times New Roman" panose="02020603050405020304" pitchFamily="18" charset="0"/>
              </a:rPr>
              <a:t>Четвёртая </a:t>
            </a:r>
            <a:r>
              <a:rPr lang="ru-RU" sz="2000" dirty="0">
                <a:latin typeface="Times New Roman" panose="02020603050405020304" pitchFamily="18" charset="0"/>
                <a:cs typeface="Times New Roman" panose="02020603050405020304" pitchFamily="18" charset="0"/>
              </a:rPr>
              <a:t>в истории чемпионка мира (1956—58), международный гроссмейстер (1976), международный мастер ИКЧФ среди мужчин (1973) и женщин (1975), международный арбитр (1964</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заслуженный мастер спорта СССР (1952</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инженер-литейщик. Победительница I Всемирной шахматной олимпиады в составе команды СССР (1957). Четырёхкратная чемпионка СССР. Трёхкратная чемпионка Москвы</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Неизменная участница 20-ти Чемпионатов СССР. В 1956 году выиграла матч- турнир с участием Быковой </a:t>
            </a:r>
            <a:r>
              <a:rPr lang="ru-RU" sz="2000" dirty="0">
                <a:latin typeface="Times New Roman" panose="02020603050405020304" pitchFamily="18" charset="0"/>
                <a:cs typeface="Times New Roman" panose="02020603050405020304" pitchFamily="18" charset="0"/>
              </a:rPr>
              <a:t>и</a:t>
            </a:r>
            <a:r>
              <a:rPr lang="ru-RU" sz="2000" dirty="0" smtClean="0">
                <a:latin typeface="Times New Roman" panose="02020603050405020304" pitchFamily="18" charset="0"/>
                <a:cs typeface="Times New Roman" panose="02020603050405020304" pitchFamily="18" charset="0"/>
              </a:rPr>
              <a:t> Руденко, став Чемпионкой мира.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132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399" y="0"/>
            <a:ext cx="9897035"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5-ая Чемпионка мира по шахматам – Нона Гаприндашвили. 1962-1978 г. СССР. </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14398" y="1308847"/>
            <a:ext cx="4876801" cy="4195482"/>
          </a:xfrm>
          <a:prstGeom prst="rect">
            <a:avLst/>
          </a:prstGeom>
        </p:spPr>
      </p:pic>
      <p:sp>
        <p:nvSpPr>
          <p:cNvPr id="5" name="TextBox 4"/>
          <p:cNvSpPr txBox="1"/>
          <p:nvPr/>
        </p:nvSpPr>
        <p:spPr>
          <a:xfrm>
            <a:off x="6078071" y="1308847"/>
            <a:ext cx="4948517" cy="4801314"/>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Положила начало целой плеяде прекрасных грузинских шахматисток.</a:t>
            </a:r>
          </a:p>
          <a:p>
            <a:r>
              <a:rPr lang="ru-RU" b="1" dirty="0" smtClean="0">
                <a:latin typeface="Times New Roman" panose="02020603050405020304" pitchFamily="18" charset="0"/>
                <a:cs typeface="Times New Roman" panose="02020603050405020304" pitchFamily="18" charset="0"/>
              </a:rPr>
              <a:t>Приобщилась к шахматам в </a:t>
            </a:r>
            <a:r>
              <a:rPr lang="ru-RU" b="1" dirty="0">
                <a:latin typeface="Times New Roman" panose="02020603050405020304" pitchFamily="18" charset="0"/>
                <a:cs typeface="Times New Roman" panose="02020603050405020304" pitchFamily="18" charset="0"/>
              </a:rPr>
              <a:t>пять лет. Нона Терентьевна «восседала на троне» 16 лет </a:t>
            </a:r>
            <a:r>
              <a:rPr lang="ru-RU" b="1" dirty="0" smtClean="0">
                <a:latin typeface="Times New Roman" panose="02020603050405020304" pitchFamily="18" charset="0"/>
                <a:cs typeface="Times New Roman" panose="02020603050405020304" pitchFamily="18" charset="0"/>
              </a:rPr>
              <a:t>(1962-1978 </a:t>
            </a:r>
            <a:r>
              <a:rPr lang="ru-RU" b="1" dirty="0">
                <a:latin typeface="Times New Roman" panose="02020603050405020304" pitchFamily="18" charset="0"/>
                <a:cs typeface="Times New Roman" panose="02020603050405020304" pitchFamily="18" charset="0"/>
              </a:rPr>
              <a:t>годы</a:t>
            </a:r>
            <a:r>
              <a:rPr lang="ru-RU" b="1"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Первый тренер Вахтанг </a:t>
            </a:r>
            <a:r>
              <a:rPr lang="ru-RU" dirty="0" err="1">
                <a:latin typeface="Times New Roman" panose="02020603050405020304" pitchFamily="18" charset="0"/>
                <a:cs typeface="Times New Roman" panose="02020603050405020304" pitchFamily="18" charset="0"/>
              </a:rPr>
              <a:t>Карселадзе</a:t>
            </a:r>
            <a:r>
              <a:rPr lang="ru-RU" dirty="0">
                <a:latin typeface="Times New Roman" panose="02020603050405020304" pitchFamily="18" charset="0"/>
                <a:cs typeface="Times New Roman" panose="02020603050405020304" pitchFamily="18" charset="0"/>
              </a:rPr>
              <a:t>, человек, </a:t>
            </a:r>
            <a:r>
              <a:rPr lang="ru-RU" dirty="0" smtClean="0">
                <a:latin typeface="Times New Roman" panose="02020603050405020304" pitchFamily="18" charset="0"/>
                <a:cs typeface="Times New Roman" panose="02020603050405020304" pitchFamily="18" charset="0"/>
              </a:rPr>
              <a:t>благодаря </a:t>
            </a:r>
            <a:r>
              <a:rPr lang="ru-RU" dirty="0">
                <a:latin typeface="Times New Roman" panose="02020603050405020304" pitchFamily="18" charset="0"/>
                <a:cs typeface="Times New Roman" panose="02020603050405020304" pitchFamily="18" charset="0"/>
              </a:rPr>
              <a:t>которому женские шахматы в Грузии достигли выдающихся высот</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В 1961 году Гаприндашвили завоёвывает право играть в турнире претендентов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уверенно выигрывает его с результатом 13 из 16, оставив далеко позади всех конкурентов.</a:t>
            </a:r>
          </a:p>
          <a:p>
            <a:r>
              <a:rPr lang="ru-RU" dirty="0" smtClean="0">
                <a:latin typeface="Times New Roman" panose="02020603050405020304" pitchFamily="18" charset="0"/>
                <a:cs typeface="Times New Roman" panose="02020603050405020304" pitchFamily="18" charset="0"/>
              </a:rPr>
              <a:t>Череда </a:t>
            </a:r>
            <a:r>
              <a:rPr lang="ru-RU" dirty="0">
                <a:latin typeface="Times New Roman" panose="02020603050405020304" pitchFamily="18" charset="0"/>
                <a:cs typeface="Times New Roman" panose="02020603050405020304" pitchFamily="18" charset="0"/>
              </a:rPr>
              <a:t>разгромов продолжилась и в матче на первенство мира с тогдашней чемпионкой Елизаветой Быковой. Амбициозную и целеустремлённую претендентку было уже не остановить. Счет матча 9:2 говорит сам за себя.</a:t>
            </a:r>
          </a:p>
        </p:txBody>
      </p:sp>
    </p:spTree>
    <p:extLst>
      <p:ext uri="{BB962C8B-B14F-4D97-AF65-F5344CB8AC3E}">
        <p14:creationId xmlns:p14="http://schemas.microsoft.com/office/powerpoint/2010/main" val="364560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8847" y="1305342"/>
            <a:ext cx="9484659" cy="4893647"/>
          </a:xfrm>
          <a:prstGeom prst="rect">
            <a:avLst/>
          </a:prstGeom>
        </p:spPr>
        <p:txBody>
          <a:bodyPr wrap="square">
            <a:spAutoFit/>
          </a:bodyPr>
          <a:lstStyle/>
          <a:p>
            <a:pPr algn="just"/>
            <a:r>
              <a:rPr lang="ru-RU" sz="2000" b="1" i="0" dirty="0" smtClean="0">
                <a:solidFill>
                  <a:srgbClr val="000000"/>
                </a:solidFill>
                <a:effectLst/>
                <a:latin typeface="-apple-system"/>
              </a:rPr>
              <a:t>            </a:t>
            </a:r>
            <a:r>
              <a:rPr lang="ru-RU" sz="2400" i="0" dirty="0" smtClean="0">
                <a:solidFill>
                  <a:srgbClr val="000000"/>
                </a:solidFill>
                <a:effectLst/>
                <a:latin typeface="Times New Roman" panose="02020603050405020304" pitchFamily="18" charset="0"/>
                <a:cs typeface="Times New Roman" panose="02020603050405020304" pitchFamily="18" charset="0"/>
              </a:rPr>
              <a:t>Она стала первой женщиной - гроссмейстером в 1978 году. На чемпионате, набрав 6,5 балла из девяти возможных, она разделила первое место с гроссмейстерами Юрием </a:t>
            </a:r>
            <a:r>
              <a:rPr lang="ru-RU" sz="2400" i="0" dirty="0" err="1" smtClean="0">
                <a:solidFill>
                  <a:srgbClr val="000000"/>
                </a:solidFill>
                <a:effectLst/>
                <a:latin typeface="Times New Roman" panose="02020603050405020304" pitchFamily="18" charset="0"/>
                <a:cs typeface="Times New Roman" panose="02020603050405020304" pitchFamily="18" charset="0"/>
              </a:rPr>
              <a:t>Балашовым</a:t>
            </a:r>
            <a:r>
              <a:rPr lang="ru-RU" sz="2400" i="0" dirty="0" smtClean="0">
                <a:solidFill>
                  <a:srgbClr val="000000"/>
                </a:solidFill>
                <a:effectLst/>
                <a:latin typeface="Times New Roman" panose="02020603050405020304" pitchFamily="18" charset="0"/>
                <a:cs typeface="Times New Roman" panose="02020603050405020304" pitchFamily="18" charset="0"/>
              </a:rPr>
              <a:t>, </a:t>
            </a:r>
            <a:r>
              <a:rPr lang="ru-RU" sz="2400" i="0" dirty="0" err="1" smtClean="0">
                <a:solidFill>
                  <a:srgbClr val="000000"/>
                </a:solidFill>
                <a:effectLst/>
                <a:latin typeface="Times New Roman" panose="02020603050405020304" pitchFamily="18" charset="0"/>
                <a:cs typeface="Times New Roman" panose="02020603050405020304" pitchFamily="18" charset="0"/>
              </a:rPr>
              <a:t>Драгутиным</a:t>
            </a:r>
            <a:r>
              <a:rPr lang="ru-RU" sz="2400" i="0" dirty="0" smtClean="0">
                <a:solidFill>
                  <a:srgbClr val="000000"/>
                </a:solidFill>
                <a:effectLst/>
                <a:latin typeface="Times New Roman" panose="02020603050405020304" pitchFamily="18" charset="0"/>
                <a:cs typeface="Times New Roman" panose="02020603050405020304" pitchFamily="18" charset="0"/>
              </a:rPr>
              <a:t> </a:t>
            </a:r>
            <a:r>
              <a:rPr lang="ru-RU" sz="2400" i="0" dirty="0" err="1" smtClean="0">
                <a:solidFill>
                  <a:srgbClr val="000000"/>
                </a:solidFill>
                <a:effectLst/>
                <a:latin typeface="Times New Roman" panose="02020603050405020304" pitchFamily="18" charset="0"/>
                <a:cs typeface="Times New Roman" panose="02020603050405020304" pitchFamily="18" charset="0"/>
              </a:rPr>
              <a:t>Саховичем</a:t>
            </a:r>
            <a:r>
              <a:rPr lang="ru-RU" sz="2400" i="0" dirty="0" smtClean="0">
                <a:solidFill>
                  <a:srgbClr val="000000"/>
                </a:solidFill>
                <a:effectLst/>
                <a:latin typeface="Times New Roman" panose="02020603050405020304" pitchFamily="18" charset="0"/>
                <a:cs typeface="Times New Roman" panose="02020603050405020304" pitchFamily="18" charset="0"/>
              </a:rPr>
              <a:t> и Оскаром Панно.</a:t>
            </a:r>
          </a:p>
          <a:p>
            <a:pPr algn="just"/>
            <a:r>
              <a:rPr lang="ru-RU" sz="2400" i="0" dirty="0" smtClean="0">
                <a:solidFill>
                  <a:srgbClr val="000000"/>
                </a:solidFill>
                <a:effectLst/>
                <a:latin typeface="Times New Roman" panose="02020603050405020304" pitchFamily="18" charset="0"/>
                <a:cs typeface="Times New Roman" panose="02020603050405020304" pitchFamily="18" charset="0"/>
              </a:rPr>
              <a:t>            Наследие Гаприндашвили было закреплено даже без ее титула гроссмейстера. Она была чемпионкой мира среди женщин 16 лет, взяв этот титул у IM Елизаветы Быковой в 1962 году и </a:t>
            </a:r>
            <a:r>
              <a:rPr lang="ru-RU" sz="2400" i="0" dirty="0" smtClean="0">
                <a:solidFill>
                  <a:srgbClr val="000000"/>
                </a:solidFill>
                <a:effectLst/>
                <a:latin typeface="Times New Roman" panose="02020603050405020304" pitchFamily="18" charset="0"/>
                <a:cs typeface="Times New Roman" panose="02020603050405020304" pitchFamily="18" charset="0"/>
              </a:rPr>
              <a:t>защищала </a:t>
            </a:r>
            <a:r>
              <a:rPr lang="ru-RU" sz="2400" i="0" dirty="0" smtClean="0">
                <a:solidFill>
                  <a:srgbClr val="000000"/>
                </a:solidFill>
                <a:effectLst/>
                <a:latin typeface="Times New Roman" panose="02020603050405020304" pitchFamily="18" charset="0"/>
                <a:cs typeface="Times New Roman" panose="02020603050405020304" pitchFamily="18" charset="0"/>
              </a:rPr>
              <a:t>его четыре раза. </a:t>
            </a:r>
          </a:p>
          <a:p>
            <a:pPr algn="just"/>
            <a:r>
              <a:rPr lang="ru-RU" sz="2400" dirty="0">
                <a:solidFill>
                  <a:srgbClr val="000000"/>
                </a:solidFill>
                <a:latin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i="0" dirty="0" smtClean="0">
                <a:solidFill>
                  <a:srgbClr val="000000"/>
                </a:solidFill>
                <a:effectLst/>
                <a:latin typeface="Times New Roman" panose="02020603050405020304" pitchFamily="18" charset="0"/>
                <a:cs typeface="Times New Roman" panose="02020603050405020304" pitchFamily="18" charset="0"/>
              </a:rPr>
              <a:t>Гаприндашвили дважды выиграла чемпионат СССР среди женщин и еще трижды </a:t>
            </a:r>
            <a:r>
              <a:rPr lang="ru-RU" sz="2400" i="0" dirty="0" smtClean="0">
                <a:solidFill>
                  <a:srgbClr val="000000"/>
                </a:solidFill>
                <a:effectLst/>
                <a:latin typeface="Times New Roman" panose="02020603050405020304" pitchFamily="18" charset="0"/>
                <a:cs typeface="Times New Roman" panose="02020603050405020304" pitchFamily="18" charset="0"/>
              </a:rPr>
              <a:t>выигрывала </a:t>
            </a:r>
            <a:r>
              <a:rPr lang="ru-RU" sz="2400" i="0" dirty="0" smtClean="0">
                <a:solidFill>
                  <a:srgbClr val="000000"/>
                </a:solidFill>
                <a:effectLst/>
                <a:latin typeface="Times New Roman" panose="02020603050405020304" pitchFamily="18" charset="0"/>
                <a:cs typeface="Times New Roman" panose="02020603050405020304" pitchFamily="18" charset="0"/>
              </a:rPr>
              <a:t>его в качестве гроссмейстера. Она доминировала на женских олимпиадах, играя в 12 из них и набрав +94 = 26-8, при этом выигрывая командное золото 11 раз и личное золото восемь раз.</a:t>
            </a:r>
            <a:endParaRPr lang="ru-RU" sz="2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0296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349</TotalTime>
  <Words>2712</Words>
  <Application>Microsoft Office PowerPoint</Application>
  <PresentationFormat>Широкоэкранный</PresentationFormat>
  <Paragraphs>108</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-apple-system</vt:lpstr>
      <vt:lpstr>Arial</vt:lpstr>
      <vt:lpstr>Garamond</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ххх</dc:creator>
  <cp:lastModifiedBy>User</cp:lastModifiedBy>
  <cp:revision>47</cp:revision>
  <dcterms:created xsi:type="dcterms:W3CDTF">2023-04-12T14:05:01Z</dcterms:created>
  <dcterms:modified xsi:type="dcterms:W3CDTF">2023-06-05T13:48:13Z</dcterms:modified>
</cp:coreProperties>
</file>