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9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46" autoAdjust="0"/>
    <p:restoredTop sz="94660"/>
  </p:normalViewPr>
  <p:slideViewPr>
    <p:cSldViewPr>
      <p:cViewPr varScale="1">
        <p:scale>
          <a:sx n="82" d="100"/>
          <a:sy n="82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F9B8B7-8B55-45A7-8EED-18302468F7D4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34279D-436A-4F53-8B80-21C3A7E14D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2001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4279D-436A-4F53-8B80-21C3A7E14D8A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14975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8C7-108D-46E1-BA6A-5AB9672DDE3D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C325-AC12-488B-BEE8-2170A6B864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25117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8C7-108D-46E1-BA6A-5AB9672DDE3D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C325-AC12-488B-BEE8-2170A6B864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96553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8C7-108D-46E1-BA6A-5AB9672DDE3D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C325-AC12-488B-BEE8-2170A6B864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41216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8C7-108D-46E1-BA6A-5AB9672DDE3D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C325-AC12-488B-BEE8-2170A6B864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95264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8C7-108D-46E1-BA6A-5AB9672DDE3D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C325-AC12-488B-BEE8-2170A6B864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07607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8C7-108D-46E1-BA6A-5AB9672DDE3D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C325-AC12-488B-BEE8-2170A6B864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41426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8C7-108D-46E1-BA6A-5AB9672DDE3D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C325-AC12-488B-BEE8-2170A6B864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21618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8C7-108D-46E1-BA6A-5AB9672DDE3D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C325-AC12-488B-BEE8-2170A6B864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61194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8C7-108D-46E1-BA6A-5AB9672DDE3D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C325-AC12-488B-BEE8-2170A6B864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49150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8C7-108D-46E1-BA6A-5AB9672DDE3D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C325-AC12-488B-BEE8-2170A6B864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09097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8C7-108D-46E1-BA6A-5AB9672DDE3D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C325-AC12-488B-BEE8-2170A6B864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63860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108C7-108D-46E1-BA6A-5AB9672DDE3D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BC325-AC12-488B-BEE8-2170A6B864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22309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1296144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Муниципальное автономное учреждение дополнительного образования </a:t>
            </a:r>
            <a:br>
              <a:rPr lang="ru-RU" sz="2800" dirty="0" smtClean="0"/>
            </a:br>
            <a:r>
              <a:rPr lang="ru-RU" sz="2800" dirty="0" smtClean="0"/>
              <a:t>Детско-юношеский центр «Московский»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556792"/>
            <a:ext cx="7848872" cy="4896544"/>
          </a:xfrm>
        </p:spPr>
        <p:txBody>
          <a:bodyPr>
            <a:normAutofit lnSpcReduction="10000"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Интегрированное занятие</a:t>
            </a:r>
          </a:p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«Уроки доброты»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сказке В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Катаева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Цветик-семицветик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Составила и провела: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Берник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Е.В.</a:t>
            </a:r>
          </a:p>
          <a:p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Калининград</a:t>
            </a:r>
          </a:p>
        </p:txBody>
      </p:sp>
    </p:spTree>
    <p:extLst>
      <p:ext uri="{BB962C8B-B14F-4D97-AF65-F5344CB8AC3E}">
        <p14:creationId xmlns="" xmlns:p14="http://schemas.microsoft.com/office/powerpoint/2010/main" val="2908023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528" y="1052736"/>
            <a:ext cx="806489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Игра «Сортировка».</a:t>
            </a:r>
          </a:p>
          <a:p>
            <a:endParaRPr lang="ru-RU" sz="2800" b="1" u="sng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Игра «Четвертый лишний».</a:t>
            </a:r>
          </a:p>
          <a:p>
            <a:endParaRPr lang="ru-RU" sz="2800" b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</a:p>
          <a:p>
            <a:endParaRPr lang="ru-RU" sz="2800" b="1" u="sng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Игра «Составь слово».</a:t>
            </a:r>
            <a:endParaRPr lang="ru-RU" sz="28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8286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1600" y="116632"/>
            <a:ext cx="6840760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latin typeface="Monotype Corsiva" pitchFamily="66" charset="0"/>
              </a:rPr>
              <a:t>Доброта – вещь удивительная.</a:t>
            </a:r>
            <a:br>
              <a:rPr lang="ru-RU" sz="3200" b="1" i="1" dirty="0">
                <a:latin typeface="Monotype Corsiva" pitchFamily="66" charset="0"/>
              </a:rPr>
            </a:br>
            <a:r>
              <a:rPr lang="ru-RU" sz="3200" b="1" i="1" dirty="0">
                <a:latin typeface="Monotype Corsiva" pitchFamily="66" charset="0"/>
              </a:rPr>
              <a:t>Быть легче добрым или злым?</a:t>
            </a:r>
            <a:br>
              <a:rPr lang="ru-RU" sz="3200" b="1" i="1" dirty="0">
                <a:latin typeface="Monotype Corsiva" pitchFamily="66" charset="0"/>
              </a:rPr>
            </a:br>
            <a:r>
              <a:rPr lang="ru-RU" sz="3200" b="1" i="1" dirty="0">
                <a:latin typeface="Monotype Corsiva" pitchFamily="66" charset="0"/>
              </a:rPr>
              <a:t>Наверно, легче злым.</a:t>
            </a:r>
            <a:br>
              <a:rPr lang="ru-RU" sz="3200" b="1" i="1" dirty="0">
                <a:latin typeface="Monotype Corsiva" pitchFamily="66" charset="0"/>
              </a:rPr>
            </a:br>
            <a:r>
              <a:rPr lang="ru-RU" sz="3200" b="1" i="1" dirty="0">
                <a:latin typeface="Monotype Corsiva" pitchFamily="66" charset="0"/>
              </a:rPr>
              <a:t>Быть добрым – значит отдавать </a:t>
            </a:r>
            <a:br>
              <a:rPr lang="ru-RU" sz="3200" b="1" i="1" dirty="0">
                <a:latin typeface="Monotype Corsiva" pitchFamily="66" charset="0"/>
              </a:rPr>
            </a:br>
            <a:r>
              <a:rPr lang="ru-RU" sz="3200" b="1" i="1" dirty="0">
                <a:latin typeface="Monotype Corsiva" pitchFamily="66" charset="0"/>
              </a:rPr>
              <a:t>Тепло свое другим.</a:t>
            </a:r>
            <a:br>
              <a:rPr lang="ru-RU" sz="3200" b="1" i="1" dirty="0">
                <a:latin typeface="Monotype Corsiva" pitchFamily="66" charset="0"/>
              </a:rPr>
            </a:br>
            <a:r>
              <a:rPr lang="ru-RU" sz="3200" b="1" i="1" dirty="0">
                <a:latin typeface="Monotype Corsiva" pitchFamily="66" charset="0"/>
              </a:rPr>
              <a:t>Быть добрым – значит понимать</a:t>
            </a:r>
            <a:br>
              <a:rPr lang="ru-RU" sz="3200" b="1" i="1" dirty="0">
                <a:latin typeface="Monotype Corsiva" pitchFamily="66" charset="0"/>
              </a:rPr>
            </a:br>
            <a:r>
              <a:rPr lang="ru-RU" sz="3200" b="1" i="1" dirty="0">
                <a:latin typeface="Monotype Corsiva" pitchFamily="66" charset="0"/>
              </a:rPr>
              <a:t>И близких и чужих</a:t>
            </a:r>
            <a:br>
              <a:rPr lang="ru-RU" sz="3200" b="1" i="1" dirty="0">
                <a:latin typeface="Monotype Corsiva" pitchFamily="66" charset="0"/>
              </a:rPr>
            </a:br>
            <a:r>
              <a:rPr lang="ru-RU" sz="3200" b="1" i="1" dirty="0">
                <a:latin typeface="Monotype Corsiva" pitchFamily="66" charset="0"/>
              </a:rPr>
              <a:t>И радости порой не знать,</a:t>
            </a:r>
            <a:br>
              <a:rPr lang="ru-RU" sz="3200" b="1" i="1" dirty="0">
                <a:latin typeface="Monotype Corsiva" pitchFamily="66" charset="0"/>
              </a:rPr>
            </a:br>
            <a:r>
              <a:rPr lang="ru-RU" sz="3200" b="1" i="1" dirty="0">
                <a:latin typeface="Monotype Corsiva" pitchFamily="66" charset="0"/>
              </a:rPr>
              <a:t>Заботясь о других.</a:t>
            </a:r>
            <a:br>
              <a:rPr lang="ru-RU" sz="3200" b="1" i="1" dirty="0">
                <a:latin typeface="Monotype Corsiva" pitchFamily="66" charset="0"/>
              </a:rPr>
            </a:br>
            <a:r>
              <a:rPr lang="ru-RU" sz="3200" b="1" i="1" dirty="0">
                <a:latin typeface="Monotype Corsiva" pitchFamily="66" charset="0"/>
              </a:rPr>
              <a:t>Конечно, доброму трудней, </a:t>
            </a:r>
            <a:br>
              <a:rPr lang="ru-RU" sz="3200" b="1" i="1" dirty="0">
                <a:latin typeface="Monotype Corsiva" pitchFamily="66" charset="0"/>
              </a:rPr>
            </a:br>
            <a:r>
              <a:rPr lang="ru-RU" sz="3200" b="1" i="1" dirty="0">
                <a:latin typeface="Monotype Corsiva" pitchFamily="66" charset="0"/>
              </a:rPr>
              <a:t>И все же посмотри:</a:t>
            </a:r>
            <a:br>
              <a:rPr lang="ru-RU" sz="3200" b="1" i="1" dirty="0">
                <a:latin typeface="Monotype Corsiva" pitchFamily="66" charset="0"/>
              </a:rPr>
            </a:br>
            <a:r>
              <a:rPr lang="ru-RU" sz="3200" b="1" i="1" dirty="0">
                <a:latin typeface="Monotype Corsiva" pitchFamily="66" charset="0"/>
              </a:rPr>
              <a:t>Как много у него друзей!</a:t>
            </a:r>
            <a:br>
              <a:rPr lang="ru-RU" sz="3200" b="1" i="1" dirty="0">
                <a:latin typeface="Monotype Corsiva" pitchFamily="66" charset="0"/>
              </a:rPr>
            </a:br>
            <a:r>
              <a:rPr lang="ru-RU" sz="3200" b="1" i="1" dirty="0">
                <a:latin typeface="Monotype Corsiva" pitchFamily="66" charset="0"/>
              </a:rPr>
              <a:t>А злой всегда – один…</a:t>
            </a:r>
          </a:p>
          <a:p>
            <a:pPr algn="ctr"/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="" xmlns:p14="http://schemas.microsoft.com/office/powerpoint/2010/main" val="1339675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 rot="713219">
            <a:off x="2573568" y="4306024"/>
            <a:ext cx="587878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ВНИМАНИЕ!</a:t>
            </a:r>
          </a:p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 этом до свидания.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9248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43808" y="3501008"/>
            <a:ext cx="56886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latin typeface="Monotype Corsiva" pitchFamily="66" charset="0"/>
              </a:rPr>
              <a:t>КОНЕЦ</a:t>
            </a:r>
            <a:endParaRPr lang="ru-RU" sz="96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0939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88640"/>
            <a:ext cx="8784976" cy="648072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4722"/>
          </a:xfrm>
        </p:spPr>
        <p:txBody>
          <a:bodyPr>
            <a:normAutofit fontScale="90000"/>
          </a:bodyPr>
          <a:lstStyle/>
          <a:p>
            <a:pPr lvl="0" algn="l"/>
            <a:r>
              <a:rPr lang="ru-RU" sz="3200" b="1" dirty="0" smtClean="0">
                <a:effectLst/>
                <a:latin typeface="Times New Roman"/>
              </a:rPr>
              <a:t>"Уроки Доброты. Цветик-</a:t>
            </a:r>
            <a:r>
              <a:rPr lang="ru-RU" sz="3200" b="1" dirty="0" err="1" smtClean="0">
                <a:effectLst/>
                <a:latin typeface="Times New Roman"/>
              </a:rPr>
              <a:t>семицветик</a:t>
            </a:r>
            <a:r>
              <a:rPr lang="ru-RU" sz="3200" b="1" dirty="0" smtClean="0">
                <a:effectLst/>
                <a:latin typeface="Times New Roman"/>
              </a:rPr>
              <a:t>.»</a:t>
            </a:r>
            <a:br>
              <a:rPr lang="ru-RU" sz="3200" b="1" dirty="0" smtClean="0">
                <a:effectLst/>
                <a:latin typeface="Times New Roman"/>
              </a:rPr>
            </a:br>
            <a:r>
              <a:rPr lang="ru-RU" sz="3200" b="1" dirty="0" smtClean="0">
                <a:effectLst/>
                <a:latin typeface="Times New Roman"/>
              </a:rPr>
              <a:t/>
            </a:r>
            <a:br>
              <a:rPr lang="ru-RU" sz="3200" b="1" dirty="0" smtClean="0">
                <a:effectLst/>
                <a:latin typeface="Times New Roman"/>
              </a:rPr>
            </a:br>
            <a:r>
              <a:rPr lang="ru-RU" sz="1800" b="1" dirty="0" smtClean="0">
                <a:effectLst/>
                <a:latin typeface="Times New Roman"/>
                <a:ea typeface="Times New Roman"/>
              </a:rPr>
              <a:t>Цель: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Учить детей анализировать строение предметов, сравнивать картинки между собой.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Развивать логическое мышление и воображение, внимание, память,  мелкую моторику и координации движений пальцев рук, активизировать мыслительную деятельность детей.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Воспитывать умение преодолевать трудности, радоваться достигнутым успехам, вызвать положительный эмоциональный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настрой, </a:t>
            </a:r>
            <a:r>
              <a:rPr lang="ru-RU" sz="1800" dirty="0" smtClean="0">
                <a:effectLst/>
                <a:latin typeface="Times New Roman"/>
                <a:ea typeface="Times New Roman"/>
              </a:rPr>
              <a:t>нравственное воспитание детей, учить быть сдержанными и доброжелательными, уметь работать в коллективе, учить следовать за лидером группы, развитие связной речи, работать над выразительностью речи, учить работать с кроссвордами, продолжать знакомить со стихами поэтов о добре и зле.</a:t>
            </a:r>
            <a:br>
              <a:rPr lang="ru-RU" sz="1800" dirty="0" smtClean="0">
                <a:effectLst/>
                <a:latin typeface="Times New Roman"/>
                <a:ea typeface="Times New Roman"/>
              </a:rPr>
            </a:br>
            <a:r>
              <a:rPr lang="ru-RU" sz="1800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1800" dirty="0" smtClean="0">
                <a:effectLst/>
                <a:latin typeface="Times New Roman"/>
                <a:ea typeface="Times New Roman"/>
              </a:rPr>
            </a:br>
            <a:r>
              <a:rPr lang="ru-RU" sz="1800" b="1" dirty="0" smtClean="0">
                <a:effectLst/>
                <a:latin typeface="Times New Roman"/>
                <a:ea typeface="Times New Roman"/>
              </a:rPr>
              <a:t>Предварительная работа: </a:t>
            </a:r>
            <a:r>
              <a:rPr lang="ru-RU" sz="1800" dirty="0" smtClean="0">
                <a:effectLst/>
                <a:latin typeface="Times New Roman"/>
                <a:ea typeface="Times New Roman"/>
              </a:rPr>
              <a:t>знакомство с произведением В. Катаева "Цветик – </a:t>
            </a:r>
            <a:r>
              <a:rPr lang="ru-RU" sz="1800" dirty="0" err="1" smtClean="0">
                <a:effectLst/>
                <a:latin typeface="Times New Roman"/>
                <a:ea typeface="Times New Roman"/>
              </a:rPr>
              <a:t>семицветик</a:t>
            </a:r>
            <a:r>
              <a:rPr lang="ru-RU" sz="1800" dirty="0" smtClean="0">
                <a:effectLst/>
                <a:latin typeface="Times New Roman"/>
                <a:ea typeface="Times New Roman"/>
              </a:rPr>
              <a:t>", пересказ, словесное рисование, рассматривание иллюстраций к произведению.</a:t>
            </a:r>
            <a:br>
              <a:rPr lang="ru-RU" sz="1800" dirty="0" smtClean="0">
                <a:effectLst/>
                <a:latin typeface="Times New Roman"/>
                <a:ea typeface="Times New Roman"/>
              </a:rPr>
            </a:br>
            <a:r>
              <a:rPr lang="ru-RU" sz="1800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1800" dirty="0" smtClean="0">
                <a:effectLst/>
                <a:latin typeface="Times New Roman"/>
                <a:ea typeface="Times New Roman"/>
              </a:rPr>
            </a:br>
            <a:r>
              <a:rPr lang="ru-RU" sz="1800" b="1" dirty="0" smtClean="0">
                <a:effectLst/>
                <a:latin typeface="Times New Roman"/>
                <a:ea typeface="Times New Roman"/>
              </a:rPr>
              <a:t>Материал к занятию</a:t>
            </a:r>
            <a:r>
              <a:rPr lang="ru-RU" sz="1800" dirty="0" smtClean="0">
                <a:effectLst/>
                <a:latin typeface="Times New Roman"/>
                <a:ea typeface="Times New Roman"/>
              </a:rPr>
              <a:t>: письмо, цветик – </a:t>
            </a:r>
            <a:r>
              <a:rPr lang="ru-RU" sz="1800" dirty="0" err="1" smtClean="0">
                <a:effectLst/>
                <a:latin typeface="Times New Roman"/>
                <a:ea typeface="Times New Roman"/>
              </a:rPr>
              <a:t>семицветик</a:t>
            </a:r>
            <a:r>
              <a:rPr lang="ru-RU" sz="1800" dirty="0">
                <a:latin typeface="Times New Roman"/>
                <a:ea typeface="Times New Roman"/>
              </a:rPr>
              <a:t> </a:t>
            </a:r>
            <a:r>
              <a:rPr lang="ru-RU" sz="1800" dirty="0" smtClean="0">
                <a:latin typeface="Times New Roman"/>
                <a:ea typeface="Times New Roman"/>
              </a:rPr>
              <a:t>в разобранном виде с буквами на лепестках,</a:t>
            </a:r>
            <a:r>
              <a:rPr lang="ru-RU" sz="1800" dirty="0" smtClean="0">
                <a:effectLst/>
                <a:latin typeface="Times New Roman"/>
                <a:ea typeface="Times New Roman"/>
              </a:rPr>
              <a:t> баранки, ваза, поднос со снегом, льдинки из бумаги, большая конфета, "Ласковые слова", игрушки, бейсболка,  иллюстрации по сказке, магнитная доска и магниты ( 10 штук), карточки с заданиями , рисунки с хорошими и плохими поступками.</a:t>
            </a:r>
            <a:br>
              <a:rPr lang="ru-RU" sz="1800" dirty="0" smtClean="0">
                <a:effectLst/>
                <a:latin typeface="Times New Roman"/>
                <a:ea typeface="Times New Roman"/>
              </a:rPr>
            </a:br>
            <a:r>
              <a:rPr lang="ru-RU" sz="3200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3200" dirty="0" smtClean="0">
                <a:effectLst/>
                <a:latin typeface="Times New Roman"/>
                <a:ea typeface="Times New Roman"/>
              </a:rPr>
            </a:b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2031112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6"/>
          </a:xfrm>
        </p:spPr>
      </p:pic>
      <p:sp>
        <p:nvSpPr>
          <p:cNvPr id="7" name="TextBox 6"/>
          <p:cNvSpPr txBox="1"/>
          <p:nvPr/>
        </p:nvSpPr>
        <p:spPr>
          <a:xfrm>
            <a:off x="611560" y="404664"/>
            <a:ext cx="8064896" cy="2325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Вырос волшебный цветок на поляне</a:t>
            </a:r>
            <a:b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Утром весенним раскрыл лепестки</a:t>
            </a:r>
            <a:b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Всем красоту и питанье</a:t>
            </a:r>
            <a:b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Дружно дают под землей корешки.</a:t>
            </a:r>
            <a:endParaRPr lang="ru-RU" sz="1600" dirty="0">
              <a:ea typeface="Calibri"/>
              <a:cs typeface="Times New Roman"/>
            </a:endParaRPr>
          </a:p>
          <a:p>
            <a:endParaRPr lang="ru-RU" dirty="0" smtClean="0"/>
          </a:p>
          <a:p>
            <a:r>
              <a:rPr lang="ru-RU" i="1" dirty="0" smtClean="0"/>
              <a:t>А </a:t>
            </a:r>
            <a:r>
              <a:rPr lang="ru-RU" i="1" dirty="0"/>
              <a:t>из какой сказки этот цветок, </a:t>
            </a:r>
            <a:endParaRPr lang="ru-RU" i="1" dirty="0" smtClean="0"/>
          </a:p>
          <a:p>
            <a:r>
              <a:rPr lang="ru-RU" i="1" dirty="0" smtClean="0"/>
              <a:t> </a:t>
            </a:r>
            <a:r>
              <a:rPr lang="ru-RU" i="1" dirty="0"/>
              <a:t>вы догадались?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870" y="2060848"/>
            <a:ext cx="4871164" cy="45365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9592" y="5877272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/>
              <a:t>«Лепесток лети-лети </a:t>
            </a:r>
            <a:endParaRPr lang="ru-RU" b="1" i="1" dirty="0" smtClean="0"/>
          </a:p>
          <a:p>
            <a:r>
              <a:rPr lang="ru-RU" b="1" i="1" dirty="0" smtClean="0"/>
              <a:t>и </a:t>
            </a:r>
            <a:r>
              <a:rPr lang="ru-RU" b="1" i="1" dirty="0"/>
              <a:t>игру нам принеси</a:t>
            </a:r>
            <a:r>
              <a:rPr lang="ru-RU" b="1" i="1" dirty="0" smtClean="0"/>
              <a:t>».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67666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6"/>
          </a:xfrm>
          <a:prstGeom prst="rect">
            <a:avLst/>
          </a:prstGeom>
        </p:spPr>
      </p:pic>
      <p:sp>
        <p:nvSpPr>
          <p:cNvPr id="4" name="Горизонтальный свиток 3"/>
          <p:cNvSpPr/>
          <p:nvPr/>
        </p:nvSpPr>
        <p:spPr>
          <a:xfrm>
            <a:off x="395536" y="116632"/>
            <a:ext cx="8496944" cy="6480720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331585" y="1166842"/>
            <a:ext cx="74168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effectLst/>
                <a:latin typeface="Times New Roman"/>
                <a:ea typeface="Times New Roman"/>
              </a:rPr>
              <a:t>"Дорогие, ребята!</a:t>
            </a:r>
            <a:br>
              <a:rPr lang="ru-RU" sz="2400" dirty="0" smtClean="0">
                <a:effectLst/>
                <a:latin typeface="Times New Roman"/>
                <a:ea typeface="Times New Roman"/>
              </a:rPr>
            </a:br>
            <a:r>
              <a:rPr lang="ru-RU" sz="2400" dirty="0" smtClean="0">
                <a:effectLst/>
                <a:latin typeface="Times New Roman"/>
                <a:ea typeface="Times New Roman"/>
              </a:rPr>
              <a:t>Я знаю, что вы любите сказки. Но в моем Королевстве сказок случилась беда. Сильный северный ветер разбросал все лепестки цветика – </a:t>
            </a:r>
            <a:r>
              <a:rPr lang="ru-RU" sz="2400" dirty="0" err="1" smtClean="0">
                <a:effectLst/>
                <a:latin typeface="Times New Roman"/>
                <a:ea typeface="Times New Roman"/>
              </a:rPr>
              <a:t>семицветика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>. Помогите их найти. Если вы согласны помочь, то подсказка на карточках с картинками. Расставьте их в той последовательности как в сказке. Это и будет вашей картой. Она поможет найти вам 7станций. Если вы все сделаете правильно, то соберете все 7 лепестков и отгадаете волшебное слово, которое скрывает цветик – </a:t>
            </a:r>
            <a:r>
              <a:rPr lang="ru-RU" sz="2400" dirty="0" err="1" smtClean="0">
                <a:effectLst/>
                <a:latin typeface="Times New Roman"/>
                <a:ea typeface="Times New Roman"/>
              </a:rPr>
              <a:t>семицветик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>.</a:t>
            </a:r>
          </a:p>
          <a:p>
            <a:pPr algn="r"/>
            <a:r>
              <a:rPr lang="ru-RU" sz="2400" dirty="0" smtClean="0">
                <a:effectLst/>
                <a:latin typeface="Times New Roman"/>
                <a:ea typeface="Times New Roman"/>
              </a:rPr>
              <a:t>С благодарностью Король Королевства Сказок"</a:t>
            </a:r>
            <a:endParaRPr lang="ru-RU" sz="24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3161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258415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Игра «Собери картинки»</a:t>
            </a:r>
            <a:endParaRPr lang="ru-RU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20080"/>
            <a:ext cx="1627267" cy="20608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944" y="4193704"/>
            <a:ext cx="1835521" cy="23762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622" y="3956908"/>
            <a:ext cx="1625219" cy="25649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412" y="165592"/>
            <a:ext cx="1737084" cy="22768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989" y="1637659"/>
            <a:ext cx="1729412" cy="228653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372" y="4293096"/>
            <a:ext cx="1681257" cy="227687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1" y="1795907"/>
            <a:ext cx="1846119" cy="239779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973600"/>
            <a:ext cx="2123659" cy="27089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231" y="143006"/>
            <a:ext cx="1777339" cy="23719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4703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167601"/>
            <a:ext cx="864096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effectLst/>
                <a:latin typeface="Times New Roman"/>
                <a:ea typeface="Times New Roman"/>
              </a:rPr>
              <a:t> Задание «Доскажи словечко».</a:t>
            </a:r>
          </a:p>
          <a:p>
            <a:r>
              <a:rPr lang="ru-RU" dirty="0" smtClean="0">
                <a:effectLst/>
                <a:latin typeface="Times New Roman"/>
                <a:ea typeface="Times New Roman"/>
              </a:rPr>
              <a:t> </a:t>
            </a:r>
          </a:p>
          <a:p>
            <a:r>
              <a:rPr lang="ru-RU" dirty="0" smtClean="0">
                <a:effectLst/>
                <a:latin typeface="Times New Roman"/>
                <a:ea typeface="Times New Roman"/>
              </a:rPr>
              <a:t>Я начну, а вы кончайте, хором дружно отвечайте.</a:t>
            </a:r>
          </a:p>
          <a:p>
            <a:pPr marL="342900" lvl="0" indent="-342900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3600" dirty="0" smtClean="0">
                <a:effectLst/>
                <a:latin typeface="Times New Roman"/>
                <a:ea typeface="Times New Roman"/>
              </a:rPr>
              <a:t>Растает даже ледяная глыба от слова теплого …                                      </a:t>
            </a:r>
            <a:r>
              <a:rPr lang="ru-RU" sz="2800" i="1" dirty="0" smtClean="0">
                <a:effectLst/>
                <a:latin typeface="Times New Roman"/>
                <a:ea typeface="Times New Roman"/>
              </a:rPr>
              <a:t>(спасибо)</a:t>
            </a:r>
          </a:p>
          <a:p>
            <a:pPr marL="342900" lvl="0" indent="-342900" algn="r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3500" dirty="0" smtClean="0">
                <a:effectLst/>
                <a:latin typeface="Times New Roman"/>
                <a:ea typeface="Times New Roman"/>
              </a:rPr>
              <a:t>Зазеленеет старый пень, когда услышит …</a:t>
            </a:r>
            <a:r>
              <a:rPr lang="ru-RU" sz="360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2800" i="1" dirty="0" smtClean="0">
                <a:effectLst/>
                <a:latin typeface="Times New Roman"/>
                <a:ea typeface="Times New Roman"/>
              </a:rPr>
              <a:t>(добрый день)</a:t>
            </a:r>
          </a:p>
          <a:p>
            <a:pPr marL="342900" lvl="0" indent="-342900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3600" dirty="0" smtClean="0">
                <a:effectLst/>
                <a:latin typeface="Times New Roman"/>
                <a:ea typeface="Times New Roman"/>
              </a:rPr>
              <a:t>Когда вас ругают за шалости, вы говорите </a:t>
            </a:r>
            <a:r>
              <a:rPr lang="ru-RU" sz="3600" i="1" dirty="0" smtClean="0">
                <a:effectLst/>
                <a:latin typeface="Times New Roman"/>
                <a:ea typeface="Times New Roman"/>
              </a:rPr>
              <a:t>…                 </a:t>
            </a:r>
            <a:r>
              <a:rPr lang="ru-RU" sz="2800" i="1" dirty="0" smtClean="0">
                <a:effectLst/>
                <a:latin typeface="Times New Roman"/>
                <a:ea typeface="Times New Roman"/>
              </a:rPr>
              <a:t>(простите, пожалуйста)</a:t>
            </a:r>
          </a:p>
          <a:p>
            <a:pPr marL="342900" lvl="0" indent="-342900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3600" dirty="0" smtClean="0">
                <a:effectLst/>
                <a:latin typeface="Times New Roman"/>
                <a:ea typeface="Times New Roman"/>
              </a:rPr>
              <a:t>Если друг попал в беду,…</a:t>
            </a:r>
          </a:p>
          <a:p>
            <a:pPr lvl="0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3600" i="1" dirty="0" smtClean="0">
                <a:effectLst/>
                <a:latin typeface="Times New Roman"/>
                <a:ea typeface="Times New Roman"/>
              </a:rPr>
              <a:t>                                                        </a:t>
            </a:r>
            <a:r>
              <a:rPr lang="ru-RU" sz="2800" i="1" dirty="0" smtClean="0">
                <a:effectLst/>
                <a:latin typeface="Times New Roman"/>
                <a:ea typeface="Times New Roman"/>
              </a:rPr>
              <a:t>(помоги ему)</a:t>
            </a:r>
          </a:p>
          <a:p>
            <a:pPr marL="342900" lvl="0" indent="-342900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3600" dirty="0" smtClean="0">
                <a:effectLst/>
                <a:latin typeface="Times New Roman"/>
                <a:ea typeface="Times New Roman"/>
              </a:rPr>
              <a:t>Решай споры словами, … </a:t>
            </a:r>
          </a:p>
          <a:p>
            <a:pPr lvl="0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2800" i="1" dirty="0" smtClean="0">
                <a:effectLst/>
                <a:latin typeface="Times New Roman"/>
                <a:ea typeface="Times New Roman"/>
              </a:rPr>
              <a:t>                                                                    (а не кулаками)</a:t>
            </a:r>
            <a:endParaRPr lang="ru-RU" sz="2800" i="1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881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83769" y="620688"/>
            <a:ext cx="5904656" cy="6124754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Стихотворения  </a:t>
            </a:r>
            <a:r>
              <a:rPr lang="ru-RU" sz="2800" b="1" u="sng" dirty="0" err="1" smtClean="0">
                <a:latin typeface="Times New Roman" pitchFamily="18" charset="0"/>
                <a:cs typeface="Times New Roman" pitchFamily="18" charset="0"/>
              </a:rPr>
              <a:t>Р.Талипова</a:t>
            </a:r>
            <a:endParaRPr lang="ru-RU" sz="2800" b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/>
              <a:t>              </a:t>
            </a:r>
          </a:p>
          <a:p>
            <a:r>
              <a:rPr lang="ru-RU" sz="1400" dirty="0" smtClean="0"/>
              <a:t>Скажите, ребята, что самое                                горькое?                       </a:t>
            </a:r>
            <a:br>
              <a:rPr lang="ru-RU" sz="1400" dirty="0" smtClean="0"/>
            </a:br>
            <a:r>
              <a:rPr lang="ru-RU" sz="1400" dirty="0" smtClean="0"/>
              <a:t>        Что горче всего?</a:t>
            </a:r>
            <a:br>
              <a:rPr lang="ru-RU" sz="1400" dirty="0" smtClean="0"/>
            </a:br>
            <a:r>
              <a:rPr lang="ru-RU" sz="1400" dirty="0" smtClean="0"/>
              <a:t>        У ребят я спросил.                       </a:t>
            </a:r>
            <a:br>
              <a:rPr lang="ru-RU" sz="1400" dirty="0" smtClean="0"/>
            </a:br>
            <a:r>
              <a:rPr lang="ru-RU" sz="1400" dirty="0" smtClean="0"/>
              <a:t>        Одни утверждают:</a:t>
            </a:r>
          </a:p>
          <a:p>
            <a:pPr lvl="0"/>
            <a:r>
              <a:rPr lang="ru-RU" sz="1400" dirty="0" smtClean="0"/>
              <a:t>        Неспелый </a:t>
            </a:r>
            <a:r>
              <a:rPr lang="ru-RU" sz="1400" dirty="0"/>
              <a:t>кизил…</a:t>
            </a:r>
          </a:p>
          <a:p>
            <a:pPr lvl="0"/>
            <a:r>
              <a:rPr lang="ru-RU" sz="1400" dirty="0" smtClean="0"/>
              <a:t>        Микстура</a:t>
            </a:r>
            <a:r>
              <a:rPr lang="ru-RU" sz="1400" dirty="0"/>
              <a:t>!-</a:t>
            </a:r>
          </a:p>
          <a:p>
            <a:r>
              <a:rPr lang="ru-RU" sz="1400" dirty="0" smtClean="0"/>
              <a:t>        Какой-нибудь </a:t>
            </a:r>
            <a:r>
              <a:rPr lang="ru-RU" sz="1400" dirty="0"/>
              <a:t>скажет храбрец.</a:t>
            </a:r>
            <a:br>
              <a:rPr lang="ru-RU" sz="1400" dirty="0"/>
            </a:br>
            <a:r>
              <a:rPr lang="ru-RU" sz="1400" dirty="0" smtClean="0"/>
              <a:t>        Горчицу </a:t>
            </a:r>
            <a:r>
              <a:rPr lang="ru-RU" sz="1400" dirty="0"/>
              <a:t>и лук назовут, наконец.</a:t>
            </a:r>
            <a:br>
              <a:rPr lang="ru-RU" sz="1400" dirty="0"/>
            </a:br>
            <a:r>
              <a:rPr lang="ru-RU" sz="1400" dirty="0" smtClean="0"/>
              <a:t>        Но </a:t>
            </a:r>
            <a:r>
              <a:rPr lang="ru-RU" sz="1400" dirty="0"/>
              <a:t>горче горчицы –</a:t>
            </a:r>
            <a:br>
              <a:rPr lang="ru-RU" sz="1400" dirty="0"/>
            </a:br>
            <a:r>
              <a:rPr lang="ru-RU" sz="1400" dirty="0" smtClean="0"/>
              <a:t>        Поверьте </a:t>
            </a:r>
            <a:r>
              <a:rPr lang="ru-RU" sz="1400" dirty="0"/>
              <a:t>мне снова –</a:t>
            </a:r>
            <a:br>
              <a:rPr lang="ru-RU" sz="1400" dirty="0"/>
            </a:br>
            <a:r>
              <a:rPr lang="ru-RU" sz="1400" dirty="0" smtClean="0"/>
              <a:t>        Обиднее</a:t>
            </a:r>
            <a:r>
              <a:rPr lang="ru-RU" sz="1400" dirty="0"/>
              <a:t>, грубое слово.</a:t>
            </a:r>
            <a:br>
              <a:rPr lang="ru-RU" sz="1400" dirty="0"/>
            </a:br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r>
              <a:rPr lang="ru-RU" sz="1400" dirty="0" smtClean="0"/>
              <a:t>Ну, а что же слаще всего?</a:t>
            </a:r>
            <a:br>
              <a:rPr lang="ru-RU" sz="1400" dirty="0" smtClean="0"/>
            </a:br>
            <a:r>
              <a:rPr lang="ru-RU" sz="1400" dirty="0" smtClean="0"/>
              <a:t>Что слаще всего? - </a:t>
            </a:r>
            <a:br>
              <a:rPr lang="ru-RU" sz="1400" dirty="0" smtClean="0"/>
            </a:br>
            <a:r>
              <a:rPr lang="ru-RU" sz="1400" dirty="0" smtClean="0"/>
              <a:t> Я спросил у  ребят.</a:t>
            </a:r>
          </a:p>
          <a:p>
            <a:pPr lvl="0"/>
            <a:r>
              <a:rPr lang="ru-RU" sz="1400" dirty="0" smtClean="0"/>
              <a:t>Всласть выспаться.-</a:t>
            </a:r>
          </a:p>
          <a:p>
            <a:r>
              <a:rPr lang="ru-RU" sz="1400" dirty="0" smtClean="0"/>
              <a:t>Сони, зевая бубнят.</a:t>
            </a:r>
            <a:br>
              <a:rPr lang="ru-RU" sz="1400" dirty="0" smtClean="0"/>
            </a:br>
            <a:r>
              <a:rPr lang="ru-RU" sz="1400" dirty="0" smtClean="0"/>
              <a:t>Сластены, </a:t>
            </a:r>
            <a:r>
              <a:rPr lang="ru-RU" sz="1400" dirty="0" err="1" smtClean="0"/>
              <a:t>зажмурясь</a:t>
            </a:r>
            <a:r>
              <a:rPr lang="ru-RU" sz="1400" dirty="0" smtClean="0"/>
              <a:t>, кричат:</a:t>
            </a:r>
          </a:p>
          <a:p>
            <a:pPr lvl="0"/>
            <a:r>
              <a:rPr lang="ru-RU" sz="1400" dirty="0" smtClean="0"/>
              <a:t>Леденец! –</a:t>
            </a:r>
          </a:p>
          <a:p>
            <a:r>
              <a:rPr lang="ru-RU" sz="1400" dirty="0" smtClean="0"/>
              <a:t>Кишмиш называют,</a:t>
            </a:r>
            <a:br>
              <a:rPr lang="ru-RU" sz="1400" dirty="0" smtClean="0"/>
            </a:br>
            <a:r>
              <a:rPr lang="ru-RU" sz="1400" dirty="0" smtClean="0"/>
              <a:t>Халву, наконец.</a:t>
            </a:r>
            <a:br>
              <a:rPr lang="ru-RU" sz="1400" dirty="0" smtClean="0"/>
            </a:br>
            <a:r>
              <a:rPr lang="ru-RU" sz="1400" dirty="0" smtClean="0"/>
              <a:t>Но слаще халвы</a:t>
            </a:r>
            <a:br>
              <a:rPr lang="ru-RU" sz="1400" dirty="0" smtClean="0"/>
            </a:br>
            <a:r>
              <a:rPr lang="ru-RU" sz="1400" dirty="0" smtClean="0"/>
              <a:t>И всего остального</a:t>
            </a:r>
            <a:br>
              <a:rPr lang="ru-RU" sz="1400" dirty="0" smtClean="0"/>
            </a:br>
            <a:r>
              <a:rPr lang="ru-RU" sz="1400" dirty="0" smtClean="0"/>
              <a:t>Сердечное, доброе слово.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536" y="404664"/>
            <a:ext cx="56886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Игра «Найди лепесток в вазе»</a:t>
            </a:r>
          </a:p>
          <a:p>
            <a:endParaRPr lang="ru-RU" sz="2800" b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Игра «Перейди по льдинкам»</a:t>
            </a:r>
            <a:endParaRPr lang="ru-RU" sz="28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4642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592" y="476672"/>
            <a:ext cx="7416824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гра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"Ласковое слово".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/>
              <a:t>«Солнце»           -            "Солнышко</a:t>
            </a:r>
            <a:r>
              <a:rPr lang="ru-RU" sz="3200" dirty="0"/>
              <a:t>"</a:t>
            </a:r>
            <a:br>
              <a:rPr lang="ru-RU" sz="3200" dirty="0"/>
            </a:br>
            <a:r>
              <a:rPr lang="ru-RU" sz="3200" dirty="0" smtClean="0"/>
              <a:t>«Птица»             -                      …, </a:t>
            </a:r>
          </a:p>
          <a:p>
            <a:r>
              <a:rPr lang="ru-RU" sz="3200" dirty="0" smtClean="0"/>
              <a:t>«</a:t>
            </a:r>
            <a:r>
              <a:rPr lang="ru-RU" sz="3200" dirty="0"/>
              <a:t>Д</a:t>
            </a:r>
            <a:r>
              <a:rPr lang="ru-RU" sz="3200" dirty="0" smtClean="0"/>
              <a:t>ерево»           -                     …,</a:t>
            </a:r>
          </a:p>
          <a:p>
            <a:r>
              <a:rPr lang="ru-RU" sz="3200" dirty="0" smtClean="0"/>
              <a:t> «Сказка»           -                      …, </a:t>
            </a:r>
          </a:p>
          <a:p>
            <a:r>
              <a:rPr lang="ru-RU" sz="3200" dirty="0" smtClean="0"/>
              <a:t> «Рука»               -                      …, </a:t>
            </a:r>
          </a:p>
          <a:p>
            <a:r>
              <a:rPr lang="ru-RU" sz="3200" dirty="0" smtClean="0"/>
              <a:t>«Ребенок»        -                      …, </a:t>
            </a:r>
          </a:p>
          <a:p>
            <a:r>
              <a:rPr lang="ru-RU" sz="3200" dirty="0" smtClean="0"/>
              <a:t>«Ручей»             -                      …, </a:t>
            </a:r>
          </a:p>
          <a:p>
            <a:r>
              <a:rPr lang="ru-RU" sz="3200" dirty="0" smtClean="0"/>
              <a:t>«Кольцо»          -                      …, </a:t>
            </a:r>
          </a:p>
          <a:p>
            <a:r>
              <a:rPr lang="ru-RU" sz="3200" dirty="0" smtClean="0"/>
              <a:t>«Сердце»          -                       …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22983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339360"/>
            <a:ext cx="842493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Загадки.</a:t>
            </a:r>
          </a:p>
          <a:p>
            <a:endParaRPr lang="ru-RU" sz="2800" b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/>
              <a:t>Гармошка в руках,</a:t>
            </a:r>
            <a:br>
              <a:rPr lang="ru-RU" dirty="0"/>
            </a:br>
            <a:r>
              <a:rPr lang="ru-RU" dirty="0"/>
              <a:t>На макушке фуражка,</a:t>
            </a:r>
            <a:br>
              <a:rPr lang="ru-RU" dirty="0"/>
            </a:br>
            <a:r>
              <a:rPr lang="ru-RU" dirty="0"/>
              <a:t>А рядом с ним важно</a:t>
            </a:r>
            <a:br>
              <a:rPr lang="ru-RU" dirty="0"/>
            </a:br>
            <a:r>
              <a:rPr lang="ru-RU" dirty="0"/>
              <a:t>Сидит Чебурашка.</a:t>
            </a:r>
            <a:br>
              <a:rPr lang="ru-RU" dirty="0"/>
            </a:br>
            <a:r>
              <a:rPr lang="ru-RU" dirty="0"/>
              <a:t>Портрет у друзей</a:t>
            </a:r>
            <a:br>
              <a:rPr lang="ru-RU" dirty="0"/>
            </a:br>
            <a:r>
              <a:rPr lang="ru-RU" dirty="0"/>
              <a:t>Получился отменный,</a:t>
            </a:r>
            <a:br>
              <a:rPr lang="ru-RU" dirty="0"/>
            </a:br>
            <a:r>
              <a:rPr lang="ru-RU" dirty="0"/>
              <a:t>На нём Чебурашка,</a:t>
            </a:r>
            <a:br>
              <a:rPr lang="ru-RU" dirty="0"/>
            </a:br>
            <a:r>
              <a:rPr lang="ru-RU" dirty="0"/>
              <a:t>А рядом с ним… </a:t>
            </a:r>
          </a:p>
          <a:p>
            <a:r>
              <a:rPr lang="ru-RU" dirty="0"/>
              <a:t> </a:t>
            </a:r>
          </a:p>
          <a:p>
            <a:r>
              <a:rPr lang="ru-RU" dirty="0" smtClean="0"/>
              <a:t>                                              Стрела </a:t>
            </a:r>
            <a:r>
              <a:rPr lang="ru-RU" dirty="0"/>
              <a:t>молодца угодила в болото,</a:t>
            </a:r>
            <a:br>
              <a:rPr lang="ru-RU" dirty="0"/>
            </a:br>
            <a:r>
              <a:rPr lang="ru-RU" dirty="0" smtClean="0"/>
              <a:t>                                              Ну </a:t>
            </a:r>
            <a:r>
              <a:rPr lang="ru-RU" dirty="0"/>
              <a:t>где же невеста? Жениться охота!</a:t>
            </a:r>
            <a:br>
              <a:rPr lang="ru-RU" dirty="0"/>
            </a:br>
            <a:r>
              <a:rPr lang="ru-RU" dirty="0" smtClean="0"/>
              <a:t>                                              А </a:t>
            </a:r>
            <a:r>
              <a:rPr lang="ru-RU" dirty="0"/>
              <a:t>вот и невеста, глаза на макушке.</a:t>
            </a:r>
            <a:br>
              <a:rPr lang="ru-RU" dirty="0"/>
            </a:br>
            <a:r>
              <a:rPr lang="ru-RU" dirty="0" smtClean="0"/>
              <a:t>                                              Невесту </a:t>
            </a:r>
            <a:r>
              <a:rPr lang="ru-RU" dirty="0"/>
              <a:t>зовут … </a:t>
            </a:r>
          </a:p>
          <a:p>
            <a:r>
              <a:rPr lang="ru-RU" dirty="0"/>
              <a:t> </a:t>
            </a:r>
          </a:p>
          <a:p>
            <a:r>
              <a:rPr lang="ru-RU" dirty="0" smtClean="0"/>
              <a:t>                                                                                     Уверенный </a:t>
            </a:r>
            <a:r>
              <a:rPr lang="ru-RU" dirty="0"/>
              <a:t>в себе, хоть неумейка,</a:t>
            </a:r>
            <a:br>
              <a:rPr lang="ru-RU" dirty="0"/>
            </a:br>
            <a:r>
              <a:rPr lang="ru-RU" dirty="0" smtClean="0"/>
              <a:t>                                                                                     И </a:t>
            </a:r>
            <a:r>
              <a:rPr lang="ru-RU" dirty="0"/>
              <a:t>от природы он большой зазнайка,</a:t>
            </a:r>
            <a:br>
              <a:rPr lang="ru-RU" dirty="0"/>
            </a:br>
            <a:r>
              <a:rPr lang="ru-RU" dirty="0" smtClean="0"/>
              <a:t>                                                                                     А </a:t>
            </a:r>
            <a:r>
              <a:rPr lang="ru-RU" dirty="0"/>
              <a:t>ну-ка угадать его сумей-ка,</a:t>
            </a:r>
            <a:br>
              <a:rPr lang="ru-RU" dirty="0"/>
            </a:br>
            <a:r>
              <a:rPr lang="ru-RU" dirty="0" smtClean="0"/>
              <a:t>                                                                                     Известен </a:t>
            </a:r>
            <a:r>
              <a:rPr lang="ru-RU" dirty="0"/>
              <a:t>всем под именем </a:t>
            </a:r>
            <a:r>
              <a:rPr lang="ru-RU" dirty="0" smtClean="0"/>
              <a:t>…</a:t>
            </a:r>
            <a:endParaRPr lang="ru-RU" dirty="0"/>
          </a:p>
          <a:p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61587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207</Words>
  <Application>Microsoft Office PowerPoint</Application>
  <PresentationFormat>Экран (4:3)</PresentationFormat>
  <Paragraphs>101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Муниципальное автономное учреждение дополнительного образования  Детско-юношеский центр «Московский»</vt:lpstr>
      <vt:lpstr>"Уроки Доброты. Цветик-семицветик.»  Цель: Учить детей анализировать строение предметов, сравнивать картинки между собой. Развивать логическое мышление и воображение, внимание, память,  мелкую моторику и координации движений пальцев рук, активизировать мыслительную деятельность детей. Воспитывать умение преодолевать трудности, радоваться достигнутым успехам, вызвать положительный эмоциональный настрой, нравственное воспитание детей, учить быть сдержанными и доброжелательными, уметь работать в коллективе, учить следовать за лидером группы, развитие связной речи, работать над выразительностью речи, учить работать с кроссвордами, продолжать знакомить со стихами поэтов о добре и зле.  Предварительная работа: знакомство с произведением В. Катаева "Цветик – семицветик", пересказ, словесное рисование, рассматривание иллюстраций к произведению.  Материал к занятию: письмо, цветик – семицветик в разобранном виде с буквами на лепестках, баранки, ваза, поднос со снегом, льдинки из бумаги, большая конфета, "Ласковые слова", игрушки, бейсболка,  иллюстрации по сказке, магнитная доска и магниты ( 10 штук), карточки с заданиями , рисунки с хорошими и плохими поступками. 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образовательное учреждение дополнительного образования детей Детско-юношеский центр «Московский»</dc:title>
  <dc:creator>User</dc:creator>
  <cp:lastModifiedBy>User</cp:lastModifiedBy>
  <cp:revision>17</cp:revision>
  <dcterms:created xsi:type="dcterms:W3CDTF">2012-02-01T09:38:31Z</dcterms:created>
  <dcterms:modified xsi:type="dcterms:W3CDTF">2017-01-20T09:04:19Z</dcterms:modified>
</cp:coreProperties>
</file>