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1" r:id="rId3"/>
    <p:sldId id="278" r:id="rId4"/>
    <p:sldId id="262" r:id="rId5"/>
    <p:sldId id="263" r:id="rId6"/>
    <p:sldId id="273" r:id="rId7"/>
    <p:sldId id="281" r:id="rId8"/>
    <p:sldId id="272" r:id="rId9"/>
    <p:sldId id="258" r:id="rId10"/>
    <p:sldId id="259" r:id="rId11"/>
    <p:sldId id="260" r:id="rId12"/>
    <p:sldId id="279" r:id="rId13"/>
    <p:sldId id="280" r:id="rId14"/>
    <p:sldId id="270" r:id="rId15"/>
    <p:sldId id="274" r:id="rId16"/>
    <p:sldId id="271" r:id="rId17"/>
    <p:sldId id="275" r:id="rId18"/>
    <p:sldId id="276" r:id="rId19"/>
    <p:sldId id="277" r:id="rId20"/>
    <p:sldId id="268" r:id="rId21"/>
  </p:sldIdLst>
  <p:sldSz cx="9144000" cy="6858000" type="screen4x3"/>
  <p:notesSz cx="6888163" cy="100203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432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56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11/11/2019</a:t>
            </a:fld>
            <a:endParaRPr lang="en-US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11/11/2019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11/11/2019</a:t>
            </a:fld>
            <a:endParaRPr lang="en-US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11/11/2019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11/11/2019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11/11/2019</a:t>
            </a:fld>
            <a:endParaRPr lang="en-US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ru.wikipedia.org/wiki/%D0%9A%D0%BE%D0%BC%D0%B1%D0%B0%D0%B9%D0%BD_%D0%BE%D1%87%D0%B8%D1%81%D1%82%D0%BD%D0%BE%D0%B9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0%BE%D0%BB%D0%B5%D0%B7%D0%BD%D1%8B%D0%B5_%D0%B8%D1%81%D0%BA%D0%BE%D0%BF%D0%B0%D0%B5%D0%BC%D1%8B%D0%B5" TargetMode="External"/><Relationship Id="rId2" Type="http://schemas.openxmlformats.org/officeDocument/2006/relationships/hyperlink" Target="https://ru.wikipedia.org/w/index.php?title=%D0%93%D0%BE%D1%80%D0%BD%D0%B0%D1%8F_%D0%BC%D0%B0%D1%88%D0%B8%D0%BD%D0%B0&amp;action=edit&amp;redlink=1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hyperlink" Target="https://ru.wikipedia.org/wiki/%D0%9F%D1%80%D0%BE%D1%85%D0%BE%D0%B4%D1%87%D0%B5%D1%81%D0%BA%D0%B8%D0%B9_%D0%BA%D0%BE%D0%BC%D0%B1%D0%B0%D0%B9%D0%B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182879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МАУДО ДЮЦ «Московский»</a:t>
            </a:r>
            <a:br>
              <a:rPr lang="ru-RU" sz="2800" dirty="0" smtClean="0"/>
            </a:br>
            <a:r>
              <a:rPr lang="ru-RU" sz="2800" dirty="0" smtClean="0"/>
              <a:t>творческий проект по робототехнике</a:t>
            </a:r>
            <a:br>
              <a:rPr lang="ru-RU" sz="2800" dirty="0" smtClean="0"/>
            </a:br>
            <a:r>
              <a:rPr lang="ru-RU" sz="2800" dirty="0" smtClean="0"/>
              <a:t>на тему «Исследование луны»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3124200"/>
            <a:ext cx="8062912" cy="2514600"/>
          </a:xfrm>
        </p:spPr>
        <p:txBody>
          <a:bodyPr>
            <a:normAutofit fontScale="32500" lnSpcReduction="20000"/>
          </a:bodyPr>
          <a:lstStyle/>
          <a:p>
            <a:pPr algn="l">
              <a:lnSpc>
                <a:spcPct val="110000"/>
              </a:lnSpc>
            </a:pPr>
            <a:r>
              <a:rPr lang="ru-RU" sz="5900" dirty="0" smtClean="0">
                <a:solidFill>
                  <a:schemeClr val="tx1"/>
                </a:solidFill>
              </a:rPr>
              <a:t>Проект разработали учащиеся </a:t>
            </a:r>
          </a:p>
          <a:p>
            <a:pPr algn="l">
              <a:lnSpc>
                <a:spcPct val="110000"/>
              </a:lnSpc>
            </a:pPr>
            <a:r>
              <a:rPr lang="ru-RU" sz="5900" dirty="0" smtClean="0">
                <a:solidFill>
                  <a:schemeClr val="tx1"/>
                </a:solidFill>
              </a:rPr>
              <a:t>объединения «Юный техник» </a:t>
            </a:r>
          </a:p>
          <a:p>
            <a:pPr algn="l">
              <a:lnSpc>
                <a:spcPct val="110000"/>
              </a:lnSpc>
            </a:pPr>
            <a:r>
              <a:rPr lang="ru-RU" sz="5900" dirty="0" smtClean="0">
                <a:solidFill>
                  <a:schemeClr val="tx1"/>
                </a:solidFill>
              </a:rPr>
              <a:t>Кровопуск Петр, Сёмин Сергей, Симонов Сергей,</a:t>
            </a:r>
          </a:p>
          <a:p>
            <a:pPr algn="l">
              <a:lnSpc>
                <a:spcPct val="110000"/>
              </a:lnSpc>
            </a:pPr>
            <a:r>
              <a:rPr lang="ru-RU" sz="5900" dirty="0" err="1" smtClean="0">
                <a:solidFill>
                  <a:schemeClr val="tx1"/>
                </a:solidFill>
              </a:rPr>
              <a:t>Ярмолюк</a:t>
            </a:r>
            <a:r>
              <a:rPr lang="ru-RU" sz="5900" dirty="0" smtClean="0">
                <a:solidFill>
                  <a:schemeClr val="tx1"/>
                </a:solidFill>
              </a:rPr>
              <a:t>  Михаил, </a:t>
            </a:r>
            <a:r>
              <a:rPr lang="ru-RU" sz="5900" dirty="0" err="1" smtClean="0">
                <a:solidFill>
                  <a:schemeClr val="tx1"/>
                </a:solidFill>
              </a:rPr>
              <a:t>Нурмаканов</a:t>
            </a:r>
            <a:r>
              <a:rPr lang="ru-RU" sz="5900" dirty="0" smtClean="0">
                <a:solidFill>
                  <a:schemeClr val="tx1"/>
                </a:solidFill>
              </a:rPr>
              <a:t>  Карим</a:t>
            </a:r>
          </a:p>
          <a:p>
            <a:pPr algn="l">
              <a:lnSpc>
                <a:spcPct val="110000"/>
              </a:lnSpc>
            </a:pPr>
            <a:endParaRPr lang="ru-RU" sz="5900" dirty="0" smtClean="0">
              <a:solidFill>
                <a:schemeClr val="tx1"/>
              </a:solidFill>
            </a:endParaRPr>
          </a:p>
          <a:p>
            <a:pPr algn="l">
              <a:lnSpc>
                <a:spcPct val="110000"/>
              </a:lnSpc>
            </a:pPr>
            <a:r>
              <a:rPr lang="ru-RU" sz="5900" dirty="0" smtClean="0">
                <a:solidFill>
                  <a:schemeClr val="tx1"/>
                </a:solidFill>
              </a:rPr>
              <a:t>Руководитель Поспелова Галина Олеговна, </a:t>
            </a:r>
          </a:p>
          <a:p>
            <a:pPr algn="l">
              <a:lnSpc>
                <a:spcPct val="110000"/>
              </a:lnSpc>
            </a:pPr>
            <a:r>
              <a:rPr lang="ru-RU" sz="5900" dirty="0" smtClean="0">
                <a:solidFill>
                  <a:schemeClr val="tx1"/>
                </a:solidFill>
              </a:rPr>
              <a:t>педагог дополнительного образования</a:t>
            </a:r>
            <a:endParaRPr lang="ru-RU" sz="59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28670"/>
            <a:ext cx="3757610" cy="519749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2600" dirty="0" smtClean="0">
                <a:hlinkClick r:id="rId2" tooltip="Комбайн очистной"/>
              </a:rPr>
              <a:t>Очистные комбайны</a:t>
            </a:r>
            <a:r>
              <a:rPr lang="ru-RU" sz="2600" dirty="0" smtClean="0"/>
              <a:t> — предназначены для добычи полезных ископаемых в очистном забое (лаве). Очистные комбайны совместно с механизированными крепями и забойными конвейерами образуют механизированный очистной комплекс.</a:t>
            </a:r>
          </a:p>
          <a:p>
            <a:endParaRPr lang="ru-RU" dirty="0"/>
          </a:p>
        </p:txBody>
      </p:sp>
      <p:pic>
        <p:nvPicPr>
          <p:cNvPr id="5" name="Содержимое 4" descr="http://s0alex.ru/img17/ab10-1019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000108"/>
            <a:ext cx="3929090" cy="4029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3657600" cy="4911741"/>
          </a:xfrm>
        </p:spPr>
        <p:txBody>
          <a:bodyPr/>
          <a:lstStyle/>
          <a:p>
            <a:pPr lvl="0"/>
            <a:r>
              <a:rPr lang="ru-RU" dirty="0" smtClean="0"/>
              <a:t>Комбинированные комбайны – это комбайны, которые включили в себя функции проходческого и очистного комбайна.</a:t>
            </a:r>
          </a:p>
          <a:p>
            <a:endParaRPr lang="ru-RU" dirty="0"/>
          </a:p>
        </p:txBody>
      </p:sp>
      <p:pic>
        <p:nvPicPr>
          <p:cNvPr id="5" name="Содержимое 4" descr="http://derzhava.today/wp-content/uploads/2017/10/image4171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357298"/>
            <a:ext cx="4257676" cy="4156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Что такое </a:t>
            </a:r>
            <a:r>
              <a:rPr lang="ru-RU" sz="1600" dirty="0" err="1" smtClean="0"/>
              <a:t>дроид</a:t>
            </a:r>
            <a:r>
              <a:rPr lang="ru-RU" sz="1600" dirty="0" smtClean="0"/>
              <a:t>? </a:t>
            </a:r>
            <a:r>
              <a:rPr lang="ru-RU" sz="1600" dirty="0" err="1" smtClean="0"/>
              <a:t>Дроид</a:t>
            </a:r>
            <a:r>
              <a:rPr lang="ru-RU" sz="1600" dirty="0" smtClean="0"/>
              <a:t> – это робот, похожий на человека или способный выполнять какое-либо  присущее человеку действие.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410076" cy="482919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600" dirty="0" smtClean="0"/>
              <a:t>Слово </a:t>
            </a:r>
            <a:r>
              <a:rPr lang="ru-RU" sz="1600" dirty="0" err="1" smtClean="0"/>
              <a:t>дроид</a:t>
            </a:r>
            <a:r>
              <a:rPr lang="ru-RU" sz="1600" dirty="0" smtClean="0"/>
              <a:t> образовалось из другого названия роботов в фантастической литературе – </a:t>
            </a:r>
            <a:r>
              <a:rPr lang="ru-RU" sz="1600" dirty="0" err="1" smtClean="0"/>
              <a:t>андроид</a:t>
            </a:r>
            <a:r>
              <a:rPr lang="ru-RU" sz="1600" dirty="0" smtClean="0"/>
              <a:t> (человекоподобный, в переводе с греческого). Изучив материал о роботах – </a:t>
            </a:r>
            <a:r>
              <a:rPr lang="ru-RU" sz="1600" dirty="0" err="1" smtClean="0"/>
              <a:t>дроидах</a:t>
            </a:r>
            <a:r>
              <a:rPr lang="ru-RU" sz="1600" dirty="0" smtClean="0"/>
              <a:t>, мы </a:t>
            </a:r>
            <a:r>
              <a:rPr lang="ru-RU" sz="1600" dirty="0" err="1" smtClean="0"/>
              <a:t>прищли</a:t>
            </a:r>
            <a:r>
              <a:rPr lang="ru-RU" sz="1600" dirty="0" smtClean="0"/>
              <a:t> к выводу, что для изучения луны и других планет, нам подходит разведывательный </a:t>
            </a:r>
            <a:r>
              <a:rPr lang="ru-RU" sz="1600" dirty="0" err="1" smtClean="0"/>
              <a:t>дроид</a:t>
            </a:r>
            <a:r>
              <a:rPr lang="ru-RU" sz="1600" dirty="0" smtClean="0"/>
              <a:t>.  Такие модели представляли собой дешевую, но эффективную мобильную платформу, снабженную множеством датчиков. Из-за четко определенной роли и необходимости снизить стоимость такие </a:t>
            </a:r>
            <a:r>
              <a:rPr lang="ru-RU" sz="1600" dirty="0" err="1" smtClean="0"/>
              <a:t>дроиды</a:t>
            </a:r>
            <a:r>
              <a:rPr lang="ru-RU" sz="1600" dirty="0" smtClean="0"/>
              <a:t> были снабжены простым искусственным интеллектом.  Несмотря на этот недостаток, в своей области применения разведывательный </a:t>
            </a:r>
            <a:r>
              <a:rPr lang="ru-RU" sz="1600" dirty="0" err="1" smtClean="0"/>
              <a:t>дроид</a:t>
            </a:r>
            <a:r>
              <a:rPr lang="ru-RU" sz="1600" dirty="0" smtClean="0"/>
              <a:t> был крайне эффективен. Работал в любых климатических условиях. </a:t>
            </a:r>
            <a:endParaRPr lang="ru-RU" sz="1600" dirty="0"/>
          </a:p>
        </p:txBody>
      </p:sp>
      <p:pic>
        <p:nvPicPr>
          <p:cNvPr id="5" name="Picture 3" descr="F:\DCIM\100SSCAM\SDC1236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 rot="5400000">
            <a:off x="5043494" y="2457440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Что такое звездолёт? Звездолёт – космический аппарат , способный перемещаться между звездными системами, совершая таким образом межзвездный полёт, или летательный аппарат для полета в космос.</a:t>
            </a:r>
            <a:endParaRPr lang="ru-RU" sz="1600" dirty="0"/>
          </a:p>
        </p:txBody>
      </p:sp>
      <p:pic>
        <p:nvPicPr>
          <p:cNvPr id="5" name="Содержимое 4" descr="https://cont.ws/uploads/pic/2019/10/Star_Citizen_Starship_Firing_519026_1280x720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71472" y="2143116"/>
            <a:ext cx="3643337" cy="2698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Содержимое 5" descr="NASA строит звездолёт, который преодолеет 4,3 световых года за две недели Команда NASA под руководством Гарольда Уайта приступила к разработке двигателя деформации пространства, способного перемещать объекты быстрее скорости света.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500562" y="2928934"/>
            <a:ext cx="4357718" cy="2571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5.Практическая часть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305800" cy="3733799"/>
          </a:xfrm>
        </p:spPr>
        <p:txBody>
          <a:bodyPr/>
          <a:lstStyle/>
          <a:p>
            <a:pPr marL="36576" indent="0" algn="just">
              <a:buNone/>
            </a:pPr>
            <a:r>
              <a:rPr lang="ru-RU" sz="2800" dirty="0"/>
              <a:t>Продумав все  конструктивные элементы, мы приступили к конструированию </a:t>
            </a:r>
            <a:r>
              <a:rPr lang="ru-RU" sz="2800" dirty="0" smtClean="0"/>
              <a:t>моделей. </a:t>
            </a:r>
            <a:r>
              <a:rPr lang="ru-RU" sz="2800" dirty="0"/>
              <a:t>Для создания модели использовались конструктор </a:t>
            </a:r>
            <a:r>
              <a:rPr lang="en-US" sz="2800" dirty="0"/>
              <a:t>LEGO </a:t>
            </a:r>
            <a:r>
              <a:rPr lang="en-US" sz="2800" dirty="0" err="1"/>
              <a:t>WeDo</a:t>
            </a:r>
            <a:r>
              <a:rPr lang="ru-RU" sz="2800" dirty="0"/>
              <a:t> и программное обеспечение  </a:t>
            </a:r>
            <a:r>
              <a:rPr lang="en-US" sz="2800" dirty="0"/>
              <a:t>LEGO Education </a:t>
            </a:r>
            <a:r>
              <a:rPr lang="en-US" sz="2800" dirty="0" err="1"/>
              <a:t>WeDo</a:t>
            </a:r>
            <a:r>
              <a:rPr lang="en-US" sz="2800" dirty="0"/>
              <a:t> Software v</a:t>
            </a:r>
            <a:r>
              <a:rPr lang="ru-RU" sz="2800" dirty="0"/>
              <a:t>1.2.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48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Для добычи полезных ископаемых, в частности изотопа</a:t>
            </a:r>
            <a:r>
              <a:rPr lang="en-US" sz="2000" dirty="0" smtClean="0"/>
              <a:t> </a:t>
            </a:r>
            <a:r>
              <a:rPr lang="ru-RU" sz="2000" dirty="0" smtClean="0"/>
              <a:t>гелия-3, нами были разработаны  два горных комбайна: проходческий комбайн и  комбинированный комбайн</a:t>
            </a:r>
            <a:endParaRPr lang="ru-RU" sz="2000" dirty="0"/>
          </a:p>
        </p:txBody>
      </p:sp>
      <p:pic>
        <p:nvPicPr>
          <p:cNvPr id="5" name="Содержимое 3" descr="G:\DCIM\100SSCAM\SDC12276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596" y="2143116"/>
            <a:ext cx="3366164" cy="314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F:\DCIM\100SSCAM\SDC1236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000240"/>
            <a:ext cx="3948138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 Для изучения полезных ископаемых на Луне  мы решили построить  звездолёт с </a:t>
            </a:r>
            <a:r>
              <a:rPr lang="ru-RU" sz="2000" dirty="0" err="1" smtClean="0"/>
              <a:t>Дроидом</a:t>
            </a:r>
            <a:r>
              <a:rPr lang="ru-RU" sz="2000" dirty="0" smtClean="0"/>
              <a:t> .  </a:t>
            </a:r>
            <a:r>
              <a:rPr lang="ru-RU" sz="2000" dirty="0" err="1" smtClean="0"/>
              <a:t>Дроид</a:t>
            </a:r>
            <a:r>
              <a:rPr lang="ru-RU" sz="2000" dirty="0" smtClean="0"/>
              <a:t>  производит исследование грунта Луны и посылает нам  исследования грунта</a:t>
            </a:r>
            <a:endParaRPr lang="ru-RU" sz="2000" dirty="0"/>
          </a:p>
        </p:txBody>
      </p:sp>
      <p:pic>
        <p:nvPicPr>
          <p:cNvPr id="1026" name="Picture 2" descr="F:\DCIM\100SSCAM\SDC1236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491581"/>
            <a:ext cx="3657600" cy="2743200"/>
          </a:xfrm>
          <a:prstGeom prst="rect">
            <a:avLst/>
          </a:prstGeom>
          <a:noFill/>
        </p:spPr>
      </p:pic>
      <p:pic>
        <p:nvPicPr>
          <p:cNvPr id="1027" name="Picture 3" descr="F:\DCIM\100SSCAM\SDC1236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 rot="6674052">
            <a:off x="4786314" y="2111534"/>
            <a:ext cx="3862386" cy="32224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После создания моделей возникла необходимость привести их в движение. Нами был выбран компьютер как средство управления моделью. Мы создали управляющий алгоритм для наших роботов: 1. программа  для звездолёта</a:t>
            </a:r>
            <a:endParaRPr lang="ru-RU" sz="20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l="25542" t="52371" r="19196" b="28247"/>
          <a:stretch>
            <a:fillRect/>
          </a:stretch>
        </p:blipFill>
        <p:spPr bwMode="auto">
          <a:xfrm>
            <a:off x="857224" y="1785926"/>
            <a:ext cx="728667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2. Программа для </a:t>
            </a:r>
            <a:r>
              <a:rPr lang="ru-RU" sz="2800" dirty="0" err="1" smtClean="0"/>
              <a:t>дроида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18826" t="49642" r="32322" b="24337"/>
          <a:stretch>
            <a:fillRect/>
          </a:stretch>
        </p:blipFill>
        <p:spPr bwMode="auto">
          <a:xfrm>
            <a:off x="1428728" y="1857364"/>
            <a:ext cx="6500858" cy="278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3.Программа для комбайнов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l="27475" t="37231" r="26807" b="20454"/>
          <a:stretch>
            <a:fillRect/>
          </a:stretch>
        </p:blipFill>
        <p:spPr bwMode="auto">
          <a:xfrm>
            <a:off x="1357290" y="1357298"/>
            <a:ext cx="5857916" cy="4053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6541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1. ИССЛЕДОВАТЕЛЬСКАЯ  ЧАСТЬ. </a:t>
            </a:r>
            <a:br>
              <a:rPr lang="ru-RU" sz="2200" dirty="0" smtClean="0"/>
            </a:br>
            <a:r>
              <a:rPr lang="ru-RU" sz="2200" dirty="0" smtClean="0"/>
              <a:t>ЗАДАЧИ ИССЛЕДОВАНИЯ:</a:t>
            </a:r>
            <a:br>
              <a:rPr lang="ru-RU" sz="2200" dirty="0" smtClean="0"/>
            </a:br>
            <a:r>
              <a:rPr lang="ru-RU" sz="2200" dirty="0" smtClean="0"/>
              <a:t>Луна  - идеальное место для исследования космоса: там нет атмосферы, мешающей телескопам и другим приборам, нет слепящего света земных городов, нет земных радиопомех.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http://rulibs.com/ru_zar/sf_space/krasnov/6/4ee2b85f9e03a48fb59503916f973e11.jpeg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2656053"/>
            <a:ext cx="3657600" cy="241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28868"/>
            <a:ext cx="4038600" cy="364333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000" dirty="0" smtClean="0"/>
              <a:t>Луна может быть плацдармом для космических экспедиций в ближний и дальний космос: взлет с Луны несравненно проще и дешевле, чем с Земли  - сила тяжести меньше в 6 раз, не нужно защищать корабль чрезвычайно дорогой термоизоляцией – на Луне нет атмосферы, тут же можно создать центр подготовки космонавтов.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Заключение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dirty="0" smtClean="0"/>
              <a:t>Мы предоставили Вашему вниманию созданные нами действующие модели роботов, которые служат для изучения  полезных ископаемых  и получения их из лунных глубин. В поиске ответов на вопросы использовали сведения из сети Интернет.   Полученные сведения мы обобщили, создали и описали наши модели роботов, создали для них управляющий алгоритм и привели в движение.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/>
              <a:t>ПРОБЛЕМЫ ИССЛЕДОВАНИЯ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Ученые и инженеры решают , как доставить космонавтов на Луну, создать там поселения и с помощью полезных ископаемых, добытых из лунного грунта, создать все необходимые вещи – от строительных материалов до ракетного топлива. Единственной серьезной проблемой для всех этих планов является вездесущая лунная пыль. Она попадает везде, набивается в герметичные уплотнители и обдирает поверхность скафандров, она легко накапливает электрический заряд, поэтому может парить над поверхностью Луны и прилипать к лицевым панелям скафандров и линзам камер. Возможно, она даже токсична.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РЕШЕНИЕ ПРОБЛЕМЫ:  Луна  может быть источником материалов для строительства космических кораблей и лунных поселений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000" dirty="0" smtClean="0"/>
              <a:t>Строительство лунной базы остается одной из главных стратегических целей российской космонавтики на ближайшие десятилетия, несмотря на непростую ситуацию с финансированием космической отрасли, в частности, лунной программы. По нынешним планам отправка космонавтов на Луну произойдет в 2030-е  годы.  Судя по всему, главная цель создания лунной базы – добыча гелия – 3 для термоядерной энергии. </a:t>
            </a:r>
            <a:endParaRPr lang="ru-RU" sz="2000" dirty="0"/>
          </a:p>
        </p:txBody>
      </p:sp>
      <p:pic>
        <p:nvPicPr>
          <p:cNvPr id="5" name="Содержимое 4" descr="http://rulibs.com/ru_zar/sf_space/krasnov/6/ce47c46a65ab58c41cff95c8f1ba35e3.jpe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752600"/>
            <a:ext cx="4038600" cy="335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800" dirty="0" smtClean="0"/>
              <a:t> </a:t>
            </a:r>
            <a:r>
              <a:rPr lang="ru-RU" sz="1800" dirty="0" smtClean="0"/>
              <a:t>Р</a:t>
            </a:r>
            <a:r>
              <a:rPr lang="ru-RU" sz="1800" dirty="0" smtClean="0"/>
              <a:t>езультаты </a:t>
            </a:r>
            <a:r>
              <a:rPr lang="ru-RU" sz="1800" dirty="0" smtClean="0"/>
              <a:t>исследования:  Все основные постройки - улицы, дома, лаборатории, заводы,  - расположены под поверхностью Луны, слой которой - защищает от резких перепадов температуры, космической радиации и метеоритов: в шахтах.</a:t>
            </a:r>
            <a:endParaRPr lang="ru-RU" sz="1800" dirty="0"/>
          </a:p>
        </p:txBody>
      </p:sp>
      <p:pic>
        <p:nvPicPr>
          <p:cNvPr id="5" name="Содержимое 4" descr="http://rulibs.com/ru_zar/sf_space/krasnov/6/4496fc1733d4bda7e9810bcdd5681b7d.jpe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28800"/>
            <a:ext cx="4038600" cy="365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1959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dirty="0" smtClean="0"/>
              <a:t>Мы решили для исследования полезных ископаемых на Луне и получения полезных ископаемых из лунных глубин построить  роботы: </a:t>
            </a:r>
          </a:p>
          <a:p>
            <a:pPr marL="0" indent="0" algn="just">
              <a:buFontTx/>
              <a:buChar char="-"/>
            </a:pPr>
            <a:r>
              <a:rPr lang="ru-RU" sz="2400" dirty="0" smtClean="0"/>
              <a:t>горные комбайны;</a:t>
            </a:r>
          </a:p>
          <a:p>
            <a:pPr marL="0" indent="0" algn="just">
              <a:buFontTx/>
              <a:buChar char="-"/>
            </a:pPr>
            <a:r>
              <a:rPr lang="ru-RU" sz="2400" dirty="0" smtClean="0"/>
              <a:t>Для изучения грунта Луны и доставки космонавтов и обратно:</a:t>
            </a:r>
          </a:p>
          <a:p>
            <a:pPr marL="0" indent="0" algn="just">
              <a:buNone/>
            </a:pPr>
            <a:r>
              <a:rPr lang="ru-RU" sz="2400" dirty="0" smtClean="0"/>
              <a:t>-</a:t>
            </a:r>
            <a:r>
              <a:rPr lang="ru-RU" sz="2400" dirty="0" err="1" smtClean="0"/>
              <a:t>зведолёт</a:t>
            </a:r>
            <a:r>
              <a:rPr lang="ru-RU" sz="2400" dirty="0" smtClean="0"/>
              <a:t>,</a:t>
            </a:r>
          </a:p>
          <a:p>
            <a:pPr marL="0" indent="0" algn="just">
              <a:buFontTx/>
              <a:buChar char="-"/>
            </a:pPr>
            <a:r>
              <a:rPr lang="ru-RU" sz="2400" dirty="0" err="1" smtClean="0"/>
              <a:t>Дроид</a:t>
            </a:r>
            <a:r>
              <a:rPr lang="ru-RU" sz="2400" dirty="0" smtClean="0"/>
              <a:t>.</a:t>
            </a:r>
          </a:p>
          <a:p>
            <a:pPr marL="0" indent="0" algn="just">
              <a:buFontTx/>
              <a:buChar char="-"/>
            </a:pPr>
            <a:endParaRPr lang="ru-RU" sz="2400" dirty="0" smtClean="0"/>
          </a:p>
          <a:p>
            <a:pPr marL="0" indent="0" algn="just">
              <a:buNone/>
            </a:pPr>
            <a:endParaRPr lang="ru-RU" sz="2400" dirty="0" smtClean="0"/>
          </a:p>
          <a:p>
            <a:pPr marL="0" indent="0" algn="just">
              <a:buNone/>
            </a:pPr>
            <a:endParaRPr lang="ru-RU" sz="2400" dirty="0" smtClean="0"/>
          </a:p>
          <a:p>
            <a:pPr marL="0" indent="0" algn="just"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Исследование грунта Луны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Анализы лунного грунта выявили не только уникальный состав почвы, но и наличие на Луне полезных ископаемых. Так обнаружены запасы  железа, титана, алюминия, магния, серы, калия, натрия. В поверхностном грунте  найдены залежи такого редкого  для Земли вещества, как изотоп гелий – 3. Он может использоваться как топливо в термоядерных реакторах. Кроме того, на Луне найдены пласты льда,  а это значит на Луне есть запасы воды. А вот нефти, газа и угля там нет.  Для добычи полезных ископаемых на Земле используются  горные комбайны в шахтах. Добыча производится открытым и закрытым способом. Мы решили, что на Луне добывать будем гелий – 3. Для этого мы изучили горные комбайны различны видов.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 smtClean="0"/>
              <a:t>2. Актуальность проекта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        На Земле будут уменьшаться  источники энергии. На Луне нашли запасы гелия  - 3 на 1000 лет, которые могут использоваться для термоядерной энергии. Поэтому возникает вопрос: как добыть это полезное ископаемое на Луне? Построить машины для добычи, как отправить их на Луну, как исследовать  лунный грунт, что может нам помочь в этом?  Как добывают полезные ископаемые на Земле? Какие машины используются?</a:t>
            </a:r>
          </a:p>
          <a:p>
            <a:r>
              <a:rPr lang="ru-RU" sz="2000" dirty="0" smtClean="0"/>
              <a:t>        Наш проект, мы надеемся, ответил на эти вопросы.</a:t>
            </a:r>
            <a:endParaRPr lang="ru-RU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39850"/>
          </a:xfrm>
        </p:spPr>
        <p:txBody>
          <a:bodyPr>
            <a:normAutofit/>
          </a:bodyPr>
          <a:lstStyle/>
          <a:p>
            <a:pPr algn="ctr"/>
            <a:r>
              <a:rPr lang="ru-RU" sz="2000" u="sng" dirty="0" smtClean="0"/>
              <a:t>    </a:t>
            </a:r>
            <a:r>
              <a:rPr lang="ru-RU" sz="2400" u="sng" dirty="0" smtClean="0"/>
              <a:t>3. Цель проекта</a:t>
            </a:r>
            <a:r>
              <a:rPr lang="ru-RU" sz="2400" dirty="0" smtClean="0"/>
              <a:t>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1. Исследование полезных ископаемых  на  Луне;</a:t>
            </a:r>
            <a:br>
              <a:rPr lang="ru-RU" sz="2000" dirty="0" smtClean="0"/>
            </a:br>
            <a:r>
              <a:rPr lang="ru-RU" sz="2000" dirty="0" smtClean="0"/>
              <a:t>2. Создать  роботы: звездолета,  </a:t>
            </a:r>
            <a:r>
              <a:rPr lang="ru-RU" sz="2000" dirty="0" err="1" smtClean="0"/>
              <a:t>дроида</a:t>
            </a:r>
            <a:r>
              <a:rPr lang="ru-RU" sz="2000" dirty="0" smtClean="0"/>
              <a:t>,  горных  комбайнов.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7467600" cy="391160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200" u="sng" dirty="0" smtClean="0"/>
              <a:t>Задачи проекта</a:t>
            </a:r>
            <a:r>
              <a:rPr lang="ru-RU" sz="2200" dirty="0" smtClean="0"/>
              <a:t>:</a:t>
            </a:r>
          </a:p>
          <a:p>
            <a:pPr lvl="0"/>
            <a:r>
              <a:rPr lang="ru-RU" sz="2200" dirty="0" smtClean="0"/>
              <a:t>Изучить литературу,  рисунки и схемы по данной теме;</a:t>
            </a:r>
          </a:p>
          <a:p>
            <a:pPr lvl="0"/>
            <a:r>
              <a:rPr lang="ru-RU" sz="2200" dirty="0" smtClean="0"/>
              <a:t>Сконструировать модели роботов, выполняющих функции звездолета, </a:t>
            </a:r>
            <a:r>
              <a:rPr lang="ru-RU" sz="2200" dirty="0" err="1" smtClean="0"/>
              <a:t>дроида</a:t>
            </a:r>
            <a:r>
              <a:rPr lang="ru-RU" sz="2200" dirty="0" smtClean="0"/>
              <a:t>, горных комбайнов;</a:t>
            </a:r>
          </a:p>
          <a:p>
            <a:pPr lvl="0"/>
            <a:r>
              <a:rPr lang="ru-RU" sz="2200" dirty="0" smtClean="0"/>
              <a:t>Создать программы для этих роботов;</a:t>
            </a:r>
          </a:p>
          <a:p>
            <a:pPr lvl="0"/>
            <a:r>
              <a:rPr lang="ru-RU" sz="2200" dirty="0" smtClean="0"/>
              <a:t>Проверить на практике эффективность собранных  моделей.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600" b="1" dirty="0" smtClean="0"/>
              <a:t>4. Теоретическая часть.</a:t>
            </a:r>
            <a:br>
              <a:rPr lang="ru-RU" sz="1600" b="1" dirty="0" smtClean="0"/>
            </a:br>
            <a:r>
              <a:rPr lang="ru-RU" sz="1600" b="1" dirty="0" smtClean="0"/>
              <a:t>Горный комбайн</a:t>
            </a:r>
            <a:r>
              <a:rPr lang="ru-RU" sz="1600" dirty="0" smtClean="0"/>
              <a:t> — подземная </a:t>
            </a:r>
            <a:r>
              <a:rPr lang="ru-RU" sz="1600" dirty="0" smtClean="0">
                <a:hlinkClick r:id="rId2" tooltip="Горная машина (страница отсутствует)"/>
              </a:rPr>
              <a:t>горная машина</a:t>
            </a:r>
            <a:r>
              <a:rPr lang="ru-RU" sz="1600" dirty="0" smtClean="0"/>
              <a:t> для механической отбойки и разрушения породы или </a:t>
            </a:r>
            <a:r>
              <a:rPr lang="ru-RU" sz="1600" dirty="0" smtClean="0">
                <a:hlinkClick r:id="rId3" tooltip="Полезные ископаемые"/>
              </a:rPr>
              <a:t>полезного ископаемого</a:t>
            </a:r>
            <a:r>
              <a:rPr lang="ru-RU" sz="1600" dirty="0" smtClean="0"/>
              <a:t> и удаления их из забоя. По виду выполняемых работ различают: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ru-RU" dirty="0" smtClean="0">
                <a:hlinkClick r:id="rId4" tooltip="Проходческий комбайн"/>
              </a:rPr>
              <a:t>    Проходческие комбайны</a:t>
            </a:r>
            <a:r>
              <a:rPr lang="ru-RU" dirty="0" smtClean="0"/>
              <a:t> — предназначены для проходки штреков, штолен и других технологических выработок в полезном ископаемом или в пустой породе.</a:t>
            </a:r>
          </a:p>
          <a:p>
            <a:endParaRPr lang="ru-RU" dirty="0"/>
          </a:p>
        </p:txBody>
      </p:sp>
      <p:pic>
        <p:nvPicPr>
          <p:cNvPr id="5" name="Содержимое 4" descr="http://images.ru.prom.st/88613537_w640_h640_1gpks.jpg"/>
          <p:cNvPicPr>
            <a:picLocks noGrp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648200" y="1828800"/>
            <a:ext cx="4038600" cy="350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343</TotalTime>
  <Words>940</Words>
  <Application>Microsoft Office PowerPoint</Application>
  <PresentationFormat>Экран (4:3)</PresentationFormat>
  <Paragraphs>49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Техническая</vt:lpstr>
      <vt:lpstr>МАУДО ДЮЦ «Московский» творческий проект по робототехнике на тему «Исследование луны»</vt:lpstr>
      <vt:lpstr>  1. ИССЛЕДОВАТЕЛЬСКАЯ  ЧАСТЬ.  ЗАДАЧИ ИССЛЕДОВАНИЯ: Луна  - идеальное место для исследования космоса: там нет атмосферы, мешающей телескопам и другим приборам, нет слепящего света земных городов, нет земных радиопомех.  </vt:lpstr>
      <vt:lpstr>ПРОБЛЕМЫ ИССЛЕДОВАНИЯ</vt:lpstr>
      <vt:lpstr>РЕШЕНИЕ ПРОБЛЕМЫ:  Луна  может быть источником материалов для строительства космических кораблей и лунных поселений</vt:lpstr>
      <vt:lpstr> Результаты исследования:  Все основные постройки - улицы, дома, лаборатории, заводы,  - расположены под поверхностью Луны, слой которой - защищает от резких перепадов температуры, космической радиации и метеоритов: в шахтах.</vt:lpstr>
      <vt:lpstr>Исследование грунта Луны</vt:lpstr>
      <vt:lpstr>2. Актуальность проекта</vt:lpstr>
      <vt:lpstr>    3. Цель проекта:  1. Исследование полезных ископаемых  на  Луне; 2. Создать  роботы: звездолета,  дроида,  горных  комбайнов.</vt:lpstr>
      <vt:lpstr>4. Теоретическая часть. Горный комбайн — подземная горная машина для механической отбойки и разрушения породы или полезного ископаемого и удаления их из забоя. По виду выполняемых работ различают:</vt:lpstr>
      <vt:lpstr>Слайд 10</vt:lpstr>
      <vt:lpstr>Слайд 11</vt:lpstr>
      <vt:lpstr>Что такое дроид? Дроид – это робот, похожий на человека или способный выполнять какое-либо  присущее человеку действие.</vt:lpstr>
      <vt:lpstr>Что такое звездолёт? Звездолёт – космический аппарат , способный перемещаться между звездными системами, совершая таким образом межзвездный полёт, или летательный аппарат для полета в космос.</vt:lpstr>
      <vt:lpstr>5.Практическая часть</vt:lpstr>
      <vt:lpstr>Для добычи полезных ископаемых, в частности изотопа гелия-3, нами были разработаны  два горных комбайна: проходческий комбайн и  комбинированный комбайн</vt:lpstr>
      <vt:lpstr> Для изучения полезных ископаемых на Луне  мы решили построить  звездолёт с Дроидом .  Дроид  производит исследование грунта Луны и посылает нам  исследования грунта</vt:lpstr>
      <vt:lpstr>После создания моделей возникла необходимость привести их в движение. Нами был выбран компьютер как средство управления моделью. Мы создали управляющий алгоритм для наших роботов: 1. программа  для звездолёта</vt:lpstr>
      <vt:lpstr>2. Программа для дроида</vt:lpstr>
      <vt:lpstr>3.Программа для комбайнов </vt:lpstr>
      <vt:lpstr>Заключение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МАУДО ДЮЦ «Московский» творческий проект по робототехнике на тему «Робот – горный комбайн»</dc:title>
  <cp:lastModifiedBy>Home</cp:lastModifiedBy>
  <cp:revision>61</cp:revision>
  <dcterms:modified xsi:type="dcterms:W3CDTF">2019-11-11T19:57:01Z</dcterms:modified>
</cp:coreProperties>
</file>